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7"/>
  </p:notesMasterIdLst>
  <p:handoutMasterIdLst>
    <p:handoutMasterId r:id="rId38"/>
  </p:handoutMasterIdLst>
  <p:sldIdLst>
    <p:sldId id="359" r:id="rId2"/>
    <p:sldId id="258" r:id="rId3"/>
    <p:sldId id="265" r:id="rId4"/>
    <p:sldId id="261" r:id="rId5"/>
    <p:sldId id="268" r:id="rId6"/>
    <p:sldId id="262" r:id="rId7"/>
    <p:sldId id="263" r:id="rId8"/>
    <p:sldId id="269" r:id="rId9"/>
    <p:sldId id="270" r:id="rId10"/>
    <p:sldId id="271" r:id="rId11"/>
    <p:sldId id="277" r:id="rId12"/>
    <p:sldId id="282" r:id="rId13"/>
    <p:sldId id="283" r:id="rId14"/>
    <p:sldId id="281" r:id="rId15"/>
    <p:sldId id="279" r:id="rId16"/>
    <p:sldId id="280" r:id="rId17"/>
    <p:sldId id="267" r:id="rId18"/>
    <p:sldId id="287" r:id="rId19"/>
    <p:sldId id="361" r:id="rId20"/>
    <p:sldId id="362" r:id="rId21"/>
    <p:sldId id="290" r:id="rId22"/>
    <p:sldId id="303" r:id="rId23"/>
    <p:sldId id="302" r:id="rId24"/>
    <p:sldId id="299" r:id="rId25"/>
    <p:sldId id="306" r:id="rId26"/>
    <p:sldId id="300" r:id="rId27"/>
    <p:sldId id="291" r:id="rId28"/>
    <p:sldId id="294" r:id="rId29"/>
    <p:sldId id="293" r:id="rId30"/>
    <p:sldId id="363" r:id="rId31"/>
    <p:sldId id="364" r:id="rId32"/>
    <p:sldId id="367" r:id="rId33"/>
    <p:sldId id="366" r:id="rId34"/>
    <p:sldId id="289" r:id="rId35"/>
    <p:sldId id="370" r:id="rId36"/>
  </p:sldIdLst>
  <p:sldSz cx="9144000" cy="6858000" type="screen4x3"/>
  <p:notesSz cx="6858000" cy="9144000"/>
  <p:defaultTextStyle>
    <a:defPPr>
      <a:defRPr lang="it-IT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3E31"/>
    <a:srgbClr val="28221E"/>
    <a:srgbClr val="F5966B"/>
    <a:srgbClr val="299F72"/>
    <a:srgbClr val="6BB6E6"/>
    <a:srgbClr val="663300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1348"/>
    <p:restoredTop sz="99827" autoAdjust="0"/>
  </p:normalViewPr>
  <p:slideViewPr>
    <p:cSldViewPr snapToGrid="0" snapToObjects="1">
      <p:cViewPr varScale="1">
        <p:scale>
          <a:sx n="123" d="100"/>
          <a:sy n="123" d="100"/>
        </p:scale>
        <p:origin x="76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D6E66F-6925-EA45-A78E-6B1EF170624A}" type="datetimeFigureOut">
              <a:rPr lang="it-IT" smtClean="0"/>
              <a:t>12/05/26</a:t>
            </a:fld>
            <a:endParaRPr lang="it-IT"/>
          </a:p>
        </p:txBody>
      </p:sp>
      <p:sp>
        <p:nvSpPr>
          <p:cNvPr id="4" name="Segnaposto piè di pagina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5" name="Segnaposto numero diapositiva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445A98-E0CE-EE4F-B4ED-D2DD49BB48BF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46392255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D6F794-0225-0144-B667-2A9C7B5E9FE3}" type="datetimeFigureOut">
              <a:rPr lang="it-IT" smtClean="0"/>
              <a:t>12/05/26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84481C-4C1B-5F4D-81A2-C08F2361B17E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035132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4481C-4C1B-5F4D-81A2-C08F2361B17E}" type="slidenum">
              <a:rPr lang="it-IT" smtClean="0"/>
              <a:t>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61441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it-IT"/>
              <a:t>Fare clic per modificare stile</a:t>
            </a:r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8E9-D1D4-8544-950E-65A96EC7B691}" type="datetime1">
              <a:rPr lang="it-IT" smtClean="0"/>
              <a:t>12/05/26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51140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stile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54347-5B00-AC42-8AF9-C0EDE36BE7D2}" type="datetime1">
              <a:rPr lang="it-IT" smtClean="0"/>
              <a:t>12/05/26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33007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it-IT"/>
              <a:t>Fare clic per modificare stile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1B7D-932C-3E4E-964A-E55BB464055D}" type="datetime1">
              <a:rPr lang="it-IT" smtClean="0"/>
              <a:t>12/05/26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79689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u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stile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BBCCD-02D4-5347-9A1A-3A8EC8B6BB1E}" type="datetime1">
              <a:rPr lang="it-IT" smtClean="0"/>
              <a:t>12/05/26</a:t>
            </a:fld>
            <a:endParaRPr lang="it-IT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757959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/>
              <a:t>Fare clic per modificare stile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8E5EA-68DB-5E42-9AC9-8EEEDB4F0E51}" type="datetime1">
              <a:rPr lang="it-IT" smtClean="0"/>
              <a:t>12/05/26</a:t>
            </a:fld>
            <a:endParaRPr lang="it-IT"/>
          </a:p>
        </p:txBody>
      </p:sp>
      <p:sp>
        <p:nvSpPr>
          <p:cNvPr id="8" name="Segnaposto piè di pa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52294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stile</a:t>
            </a:r>
          </a:p>
        </p:txBody>
      </p:sp>
      <p:sp>
        <p:nvSpPr>
          <p:cNvPr id="3" name="Segnaposto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7D9A3-C8AB-6D4E-A9D6-7FED3A807B4A}" type="datetime1">
              <a:rPr lang="it-IT" smtClean="0"/>
              <a:t>12/05/26</a:t>
            </a:fld>
            <a:endParaRPr lang="it-IT"/>
          </a:p>
        </p:txBody>
      </p:sp>
      <p:sp>
        <p:nvSpPr>
          <p:cNvPr id="4" name="Segnaposto piè di pa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93995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97F5-FECC-224D-B730-C373BDED7DC0}" type="datetime1">
              <a:rPr lang="it-IT" smtClean="0"/>
              <a:t>12/05/26</a:t>
            </a:fld>
            <a:endParaRPr lang="it-IT"/>
          </a:p>
        </p:txBody>
      </p:sp>
      <p:sp>
        <p:nvSpPr>
          <p:cNvPr id="3" name="Segnaposto piè di pa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47993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/>
              <a:t>Fare clic per modificare stile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5D3D8-D5E1-534C-8814-144EDDD86E1E}" type="datetime1">
              <a:rPr lang="it-IT" smtClean="0"/>
              <a:t>12/05/26</a:t>
            </a:fld>
            <a:endParaRPr lang="it-IT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226485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it-IT"/>
              <a:t>Fare clic per modificare stile</a:t>
            </a:r>
          </a:p>
        </p:txBody>
      </p:sp>
      <p:sp>
        <p:nvSpPr>
          <p:cNvPr id="3" name="Segnaposto immagin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F442E-561D-9247-9E5C-CAF0C2D15C9E}" type="datetime1">
              <a:rPr lang="it-IT" smtClean="0"/>
              <a:t>12/05/26</a:t>
            </a:fld>
            <a:endParaRPr lang="it-IT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8037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stile</a:t>
            </a:r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7569-677E-1741-AC5B-6BDC9346CE8A}" type="datetime1">
              <a:rPr lang="it-IT" smtClean="0"/>
              <a:t>12/05/26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45934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olo verticale e tes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it-IT"/>
              <a:t>Fare clic per modificare stile</a:t>
            </a:r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BA76D-D1C9-E54B-A871-AC9C73F01471}" type="datetime1">
              <a:rPr lang="it-IT" smtClean="0"/>
              <a:t>12/05/26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3198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stile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AA015-D61D-BD41-AD53-2EABC2F749B9}" type="datetime1">
              <a:rPr lang="it-IT" smtClean="0"/>
              <a:t>12/05/26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3CA67-9365-7046-8137-E6B5F23E63F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06066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jp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jpg"/><Relationship Id="rId5" Type="http://schemas.openxmlformats.org/officeDocument/2006/relationships/image" Target="../media/image2.png"/><Relationship Id="rId4" Type="http://schemas.openxmlformats.org/officeDocument/2006/relationships/image" Target="../media/image1.jpg"/><Relationship Id="rId9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6.pn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9.gif"/><Relationship Id="rId5" Type="http://schemas.openxmlformats.org/officeDocument/2006/relationships/image" Target="../media/image8.gif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6.pn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6.pn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1.png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6.png"/><Relationship Id="rId4" Type="http://schemas.openxmlformats.org/officeDocument/2006/relationships/image" Target="../media/image2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6.png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8.jp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10" Type="http://schemas.openxmlformats.org/officeDocument/2006/relationships/image" Target="../media/image6.png"/><Relationship Id="rId4" Type="http://schemas.openxmlformats.org/officeDocument/2006/relationships/image" Target="../media/image25.jpg"/><Relationship Id="rId9" Type="http://schemas.openxmlformats.org/officeDocument/2006/relationships/image" Target="../media/image30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4.jp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3.jpg"/><Relationship Id="rId5" Type="http://schemas.openxmlformats.org/officeDocument/2006/relationships/image" Target="../media/image32.jpg"/><Relationship Id="rId4" Type="http://schemas.openxmlformats.org/officeDocument/2006/relationships/image" Target="../media/image31.jpg"/><Relationship Id="rId9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8.jpg"/><Relationship Id="rId5" Type="http://schemas.openxmlformats.org/officeDocument/2006/relationships/image" Target="../media/image37.jpg"/><Relationship Id="rId4" Type="http://schemas.openxmlformats.org/officeDocument/2006/relationships/image" Target="../media/image36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2.jp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41.jpg"/><Relationship Id="rId5" Type="http://schemas.openxmlformats.org/officeDocument/2006/relationships/image" Target="../media/image40.jpg"/><Relationship Id="rId4" Type="http://schemas.openxmlformats.org/officeDocument/2006/relationships/image" Target="../media/image3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45.jpg"/><Relationship Id="rId5" Type="http://schemas.openxmlformats.org/officeDocument/2006/relationships/image" Target="../media/image44.jpg"/><Relationship Id="rId4" Type="http://schemas.openxmlformats.org/officeDocument/2006/relationships/image" Target="../media/image43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6.png"/><Relationship Id="rId5" Type="http://schemas.openxmlformats.org/officeDocument/2006/relationships/image" Target="../media/image47.jpg"/><Relationship Id="rId4" Type="http://schemas.openxmlformats.org/officeDocument/2006/relationships/image" Target="../media/image46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video" Target="../media/media18.mp4"/><Relationship Id="rId7" Type="http://schemas.openxmlformats.org/officeDocument/2006/relationships/image" Target="../media/image48.png"/><Relationship Id="rId2" Type="http://schemas.microsoft.com/office/2007/relationships/media" Target="../media/media18.mp4"/><Relationship Id="rId1" Type="http://schemas.openxmlformats.org/officeDocument/2006/relationships/tags" Target="../tags/tag1.xml"/><Relationship Id="rId6" Type="http://schemas.openxmlformats.org/officeDocument/2006/relationships/slideLayout" Target="../slideLayouts/slideLayout6.xml"/><Relationship Id="rId5" Type="http://schemas.openxmlformats.org/officeDocument/2006/relationships/audio" Target="../media/media19.m4a"/><Relationship Id="rId4" Type="http://schemas.microsoft.com/office/2007/relationships/media" Target="../media/media19.m4a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6.png"/><Relationship Id="rId5" Type="http://schemas.openxmlformats.org/officeDocument/2006/relationships/image" Target="../media/image50.jpg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6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6.png"/><Relationship Id="rId5" Type="http://schemas.openxmlformats.org/officeDocument/2006/relationships/image" Target="../media/image54.jpg"/><Relationship Id="rId4" Type="http://schemas.openxmlformats.org/officeDocument/2006/relationships/image" Target="../media/image53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6.png"/><Relationship Id="rId4" Type="http://schemas.openxmlformats.org/officeDocument/2006/relationships/image" Target="../media/image55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6.png"/><Relationship Id="rId4" Type="http://schemas.openxmlformats.org/officeDocument/2006/relationships/image" Target="../media/image56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9.jp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3.jpg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62.jpg"/><Relationship Id="rId5" Type="http://schemas.openxmlformats.org/officeDocument/2006/relationships/image" Target="../media/image61.jpg"/><Relationship Id="rId4" Type="http://schemas.openxmlformats.org/officeDocument/2006/relationships/image" Target="../media/image60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6.png"/><Relationship Id="rId5" Type="http://schemas.openxmlformats.org/officeDocument/2006/relationships/image" Target="../media/image65.jpg"/><Relationship Id="rId4" Type="http://schemas.openxmlformats.org/officeDocument/2006/relationships/image" Target="../media/image64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5" Type="http://schemas.openxmlformats.org/officeDocument/2006/relationships/image" Target="../media/image6.png"/><Relationship Id="rId4" Type="http://schemas.openxmlformats.org/officeDocument/2006/relationships/image" Target="../media/image66.gi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6.png"/><Relationship Id="rId5" Type="http://schemas.openxmlformats.org/officeDocument/2006/relationships/image" Target="../media/image68.jpg"/><Relationship Id="rId4" Type="http://schemas.openxmlformats.org/officeDocument/2006/relationships/image" Target="../media/image67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6.png"/><Relationship Id="rId4" Type="http://schemas.openxmlformats.org/officeDocument/2006/relationships/image" Target="../media/image69.jp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jp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3.jpg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72.jpg"/><Relationship Id="rId5" Type="http://schemas.openxmlformats.org/officeDocument/2006/relationships/image" Target="../media/image71.jpg"/><Relationship Id="rId4" Type="http://schemas.openxmlformats.org/officeDocument/2006/relationships/image" Target="../media/image70.jpg"/><Relationship Id="rId9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8.jpg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77.jpg"/><Relationship Id="rId5" Type="http://schemas.openxmlformats.org/officeDocument/2006/relationships/image" Target="../media/image76.jpg"/><Relationship Id="rId4" Type="http://schemas.openxmlformats.org/officeDocument/2006/relationships/image" Target="../media/image75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6.png"/><Relationship Id="rId5" Type="http://schemas.openxmlformats.org/officeDocument/2006/relationships/image" Target="../media/image80.png"/><Relationship Id="rId4" Type="http://schemas.openxmlformats.org/officeDocument/2006/relationships/image" Target="../media/image79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4.jpg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83.jpg"/><Relationship Id="rId5" Type="http://schemas.openxmlformats.org/officeDocument/2006/relationships/image" Target="../media/image82.jpg"/><Relationship Id="rId4" Type="http://schemas.openxmlformats.org/officeDocument/2006/relationships/image" Target="../media/image81.jp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video" Target="../media/media34.mp4"/><Relationship Id="rId7" Type="http://schemas.openxmlformats.org/officeDocument/2006/relationships/image" Target="../media/image85.png"/><Relationship Id="rId2" Type="http://schemas.microsoft.com/office/2007/relationships/media" Target="../media/media34.mp4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6.xml"/><Relationship Id="rId5" Type="http://schemas.openxmlformats.org/officeDocument/2006/relationships/audio" Target="../media/media35.m4a"/><Relationship Id="rId4" Type="http://schemas.microsoft.com/office/2007/relationships/media" Target="../media/media35.m4a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jpg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3.jpg"/><Relationship Id="rId5" Type="http://schemas.openxmlformats.org/officeDocument/2006/relationships/image" Target="../media/image2.png"/><Relationship Id="rId4" Type="http://schemas.openxmlformats.org/officeDocument/2006/relationships/image" Target="../media/image1.jpg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B3E31">
            <a:alpha val="93104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B4CEB9-25C3-9022-62A6-74283DA7D7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Sanage pottery Aichi_Prefectural_Ceramic_Museum_(20).jpg">
            <a:extLst>
              <a:ext uri="{FF2B5EF4-FFF2-40B4-BE49-F238E27FC236}">
                <a16:creationId xmlns:a16="http://schemas.microsoft.com/office/drawing/2014/main" id="{1E7DDE04-9262-7A21-1373-CC69ECE79B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29" b="8826"/>
          <a:stretch>
            <a:fillRect/>
          </a:stretch>
        </p:blipFill>
        <p:spPr>
          <a:xfrm>
            <a:off x="212371" y="2248237"/>
            <a:ext cx="1823759" cy="1926974"/>
          </a:xfrm>
          <a:prstGeom prst="rect">
            <a:avLst/>
          </a:prstGeom>
        </p:spPr>
      </p:pic>
      <p:pic>
        <p:nvPicPr>
          <p:cNvPr id="3" name="Immagine 2" descr="Immagine che contiene carta da cucina&#10;&#10;Il contenuto generato dall'IA potrebbe non essere corretto.">
            <a:extLst>
              <a:ext uri="{FF2B5EF4-FFF2-40B4-BE49-F238E27FC236}">
                <a16:creationId xmlns:a16="http://schemas.microsoft.com/office/drawing/2014/main" id="{0DD24B40-B331-7457-943F-7B10BE0111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023" y="2314156"/>
            <a:ext cx="1649360" cy="1674477"/>
          </a:xfrm>
          <a:prstGeom prst="rect">
            <a:avLst/>
          </a:prstGeom>
        </p:spPr>
      </p:pic>
      <p:pic>
        <p:nvPicPr>
          <p:cNvPr id="4" name="Immagine 3" descr="Immagine che contiene cervo, dipinto, arte, mammifero&#10;&#10;Il contenuto generato dall'IA potrebbe non essere corretto.">
            <a:extLst>
              <a:ext uri="{FF2B5EF4-FFF2-40B4-BE49-F238E27FC236}">
                <a16:creationId xmlns:a16="http://schemas.microsoft.com/office/drawing/2014/main" id="{19C40081-A894-5363-0A84-5DAA2C6E1E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4131" y="4548068"/>
            <a:ext cx="1920240" cy="1488186"/>
          </a:xfrm>
          <a:prstGeom prst="rect">
            <a:avLst/>
          </a:prstGeom>
        </p:spPr>
      </p:pic>
      <p:pic>
        <p:nvPicPr>
          <p:cNvPr id="8" name="Immagine 7" descr="lame.jpg">
            <a:extLst>
              <a:ext uri="{FF2B5EF4-FFF2-40B4-BE49-F238E27FC236}">
                <a16:creationId xmlns:a16="http://schemas.microsoft.com/office/drawing/2014/main" id="{8AB9AB33-5E1A-B093-487F-7D29E99745F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81" t="6644" r="10581" b="8907"/>
          <a:stretch>
            <a:fillRect/>
          </a:stretch>
        </p:blipFill>
        <p:spPr>
          <a:xfrm>
            <a:off x="4704024" y="4408015"/>
            <a:ext cx="1646840" cy="1618274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3B25485D-D5BD-7F31-030F-70E9E619EA94}"/>
              </a:ext>
            </a:extLst>
          </p:cNvPr>
          <p:cNvSpPr txBox="1"/>
          <p:nvPr/>
        </p:nvSpPr>
        <p:spPr>
          <a:xfrm>
            <a:off x="2794630" y="6087445"/>
            <a:ext cx="3693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dirty="0">
                <a:ln w="0"/>
                <a:solidFill>
                  <a:schemeClr val="bg1">
                    <a:lumMod val="8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UNIVERSITA’ DELLA TERZA ETA’ DI TRIESTE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B22D5771-C6F0-583C-0656-ED10F549EDF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52616" y="6443195"/>
            <a:ext cx="355981" cy="350419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B32C7029-1548-5A88-26B5-B46552EE8D3B}"/>
              </a:ext>
            </a:extLst>
          </p:cNvPr>
          <p:cNvSpPr txBox="1"/>
          <p:nvPr/>
        </p:nvSpPr>
        <p:spPr>
          <a:xfrm>
            <a:off x="2005537" y="2498832"/>
            <a:ext cx="25874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57175" indent="-257175" algn="ctr">
              <a:buAutoNum type="arabicParenR"/>
            </a:pPr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Armonie di terra e fuoco: </a:t>
            </a:r>
          </a:p>
          <a:p>
            <a:pPr algn="ctr"/>
            <a:r>
              <a:rPr lang="it-IT" sz="1600" b="1" i="1" dirty="0">
                <a:solidFill>
                  <a:schemeClr val="bg1">
                    <a:lumMod val="85000"/>
                  </a:schemeClr>
                </a:solidFill>
              </a:rPr>
              <a:t>la </a:t>
            </a:r>
            <a:r>
              <a:rPr lang="it-IT" sz="1600" b="1" i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CERAMICA</a:t>
            </a:r>
            <a:endParaRPr lang="it-IT" sz="1600" b="1" i="1" dirty="0">
              <a:solidFill>
                <a:srgbClr val="FF0000"/>
              </a:solidFill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AF13002D-3952-A0A5-08E9-2021ED3F57F0}"/>
              </a:ext>
            </a:extLst>
          </p:cNvPr>
          <p:cNvSpPr txBox="1"/>
          <p:nvPr/>
        </p:nvSpPr>
        <p:spPr>
          <a:xfrm>
            <a:off x="2073408" y="4663908"/>
            <a:ext cx="24516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2) Armonie di resina e oro: </a:t>
            </a:r>
          </a:p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la</a:t>
            </a:r>
            <a:r>
              <a:rPr lang="it-IT" sz="1600" dirty="0"/>
              <a:t> </a:t>
            </a:r>
            <a:r>
              <a:rPr lang="it-IT" sz="1600" b="1" i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LACCA</a:t>
            </a:r>
            <a:endParaRPr lang="it-IT" sz="1600" b="1" i="1" dirty="0">
              <a:solidFill>
                <a:srgbClr val="FF0000"/>
              </a:solidFill>
            </a:endParaRP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185D722C-1FF6-789C-CCED-BA9B7F54D7CA}"/>
              </a:ext>
            </a:extLst>
          </p:cNvPr>
          <p:cNvSpPr txBox="1"/>
          <p:nvPr/>
        </p:nvSpPr>
        <p:spPr>
          <a:xfrm>
            <a:off x="6369810" y="2439480"/>
            <a:ext cx="27359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3) Armonie di arbusti e acqua: </a:t>
            </a:r>
          </a:p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la</a:t>
            </a:r>
            <a:r>
              <a:rPr lang="it-IT" sz="1600" dirty="0"/>
              <a:t> </a:t>
            </a:r>
            <a:r>
              <a:rPr lang="it-IT" sz="1600" b="1" i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CARTA</a:t>
            </a:r>
            <a:endParaRPr lang="it-IT" sz="1600" b="1" i="1" dirty="0">
              <a:solidFill>
                <a:srgbClr val="FF0000"/>
              </a:solidFill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31591422-9D7E-23B3-A2B6-A9982D9156E0}"/>
              </a:ext>
            </a:extLst>
          </p:cNvPr>
          <p:cNvSpPr txBox="1"/>
          <p:nvPr/>
        </p:nvSpPr>
        <p:spPr>
          <a:xfrm>
            <a:off x="6353383" y="4653953"/>
            <a:ext cx="28124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4) Armonie di minerali e fuoco: </a:t>
            </a:r>
          </a:p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il </a:t>
            </a:r>
            <a:r>
              <a:rPr lang="it-IT" sz="1600" b="1" i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METALLO</a:t>
            </a:r>
            <a:r>
              <a:rPr lang="it-IT" sz="1600" dirty="0"/>
              <a:t> </a:t>
            </a:r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e la </a:t>
            </a:r>
            <a:r>
              <a:rPr lang="it-IT" sz="1600" b="1" i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SPADA</a:t>
            </a:r>
            <a:endParaRPr lang="it-IT" sz="1600" b="1" i="1" dirty="0">
              <a:solidFill>
                <a:srgbClr val="FF0000"/>
              </a:solidFill>
            </a:endParaRP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D7FEAE73-9CDB-C026-AA70-C79B20DF7D71}"/>
              </a:ext>
            </a:extLst>
          </p:cNvPr>
          <p:cNvSpPr txBox="1"/>
          <p:nvPr/>
        </p:nvSpPr>
        <p:spPr>
          <a:xfrm>
            <a:off x="2084371" y="3284973"/>
            <a:ext cx="24072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dirty="0">
                <a:solidFill>
                  <a:schemeClr val="bg1">
                    <a:lumMod val="85000"/>
                  </a:schemeClr>
                </a:solidFill>
              </a:rPr>
              <a:t>Lunedì 13 aprile ore 17.30 - 19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30465110-2196-7575-5BDE-07F933AA3F86}"/>
              </a:ext>
            </a:extLst>
          </p:cNvPr>
          <p:cNvSpPr txBox="1"/>
          <p:nvPr/>
        </p:nvSpPr>
        <p:spPr>
          <a:xfrm>
            <a:off x="2073408" y="5358548"/>
            <a:ext cx="24072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dirty="0">
                <a:solidFill>
                  <a:schemeClr val="bg1">
                    <a:lumMod val="85000"/>
                  </a:schemeClr>
                </a:solidFill>
              </a:rPr>
              <a:t>Lunedì 20 aprile ore 17.30 - 19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542B5B08-B0B5-9E91-7724-4F3B34AE5527}"/>
              </a:ext>
            </a:extLst>
          </p:cNvPr>
          <p:cNvSpPr txBox="1"/>
          <p:nvPr/>
        </p:nvSpPr>
        <p:spPr>
          <a:xfrm>
            <a:off x="6464429" y="3121223"/>
            <a:ext cx="24072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dirty="0">
                <a:solidFill>
                  <a:schemeClr val="bg1">
                    <a:lumMod val="85000"/>
                  </a:schemeClr>
                </a:solidFill>
              </a:rPr>
              <a:t>Lunedì 27 aprile ore 17.30 - 19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6BABF30C-7A88-8A0F-4C57-F2DD0E083050}"/>
              </a:ext>
            </a:extLst>
          </p:cNvPr>
          <p:cNvSpPr txBox="1"/>
          <p:nvPr/>
        </p:nvSpPr>
        <p:spPr>
          <a:xfrm>
            <a:off x="6408058" y="5360286"/>
            <a:ext cx="24361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dirty="0">
                <a:solidFill>
                  <a:schemeClr val="bg1">
                    <a:lumMod val="85000"/>
                  </a:schemeClr>
                </a:solidFill>
              </a:rPr>
              <a:t>Lunedì 4 maggio ore 17.30 - 19</a:t>
            </a:r>
          </a:p>
        </p:txBody>
      </p:sp>
      <p:sp>
        <p:nvSpPr>
          <p:cNvPr id="23" name="Rettangolo 22">
            <a:extLst>
              <a:ext uri="{FF2B5EF4-FFF2-40B4-BE49-F238E27FC236}">
                <a16:creationId xmlns:a16="http://schemas.microsoft.com/office/drawing/2014/main" id="{161FA49E-84B8-C0FA-BDB0-6D9C8138A709}"/>
              </a:ext>
            </a:extLst>
          </p:cNvPr>
          <p:cNvSpPr/>
          <p:nvPr/>
        </p:nvSpPr>
        <p:spPr>
          <a:xfrm>
            <a:off x="4502718" y="3082752"/>
            <a:ext cx="138564" cy="69249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endParaRPr lang="it-IT" sz="405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24" name="Rettangolo 23">
            <a:extLst>
              <a:ext uri="{FF2B5EF4-FFF2-40B4-BE49-F238E27FC236}">
                <a16:creationId xmlns:a16="http://schemas.microsoft.com/office/drawing/2014/main" id="{B2A674E0-7803-D5E1-3453-6639A2AD6A99}"/>
              </a:ext>
            </a:extLst>
          </p:cNvPr>
          <p:cNvSpPr/>
          <p:nvPr/>
        </p:nvSpPr>
        <p:spPr>
          <a:xfrm>
            <a:off x="839303" y="90416"/>
            <a:ext cx="7603958" cy="715581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it-IT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STORIA, CULTURA E TRADIZIONI DEL GIAPPONE</a:t>
            </a:r>
          </a:p>
          <a:p>
            <a:pPr algn="ctr"/>
            <a:r>
              <a:rPr lang="it-IT" dirty="0">
                <a:ln w="0"/>
                <a:solidFill>
                  <a:schemeClr val="bg1">
                    <a:lumMod val="8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Anno accademico 2025-2026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7C466DDB-9A5F-1C12-7DDA-A4A9A3BBEA9D}"/>
              </a:ext>
            </a:extLst>
          </p:cNvPr>
          <p:cNvSpPr txBox="1"/>
          <p:nvPr/>
        </p:nvSpPr>
        <p:spPr>
          <a:xfrm>
            <a:off x="1603027" y="854901"/>
            <a:ext cx="64293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b="1" i="1" dirty="0">
                <a:solidFill>
                  <a:srgbClr val="F50109"/>
                </a:solidFill>
              </a:rPr>
              <a:t>Perfetta Imperfezione – l’artigianato giapponese 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6E94F882-E43B-E1A9-366B-44AE48052465}"/>
              </a:ext>
            </a:extLst>
          </p:cNvPr>
          <p:cNvSpPr txBox="1"/>
          <p:nvPr/>
        </p:nvSpPr>
        <p:spPr>
          <a:xfrm>
            <a:off x="3578901" y="1389917"/>
            <a:ext cx="27610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>
                <a:ln w="0"/>
                <a:solidFill>
                  <a:schemeClr val="bg1">
                    <a:lumMod val="8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 cura di Giovanna COEN</a:t>
            </a:r>
          </a:p>
        </p:txBody>
      </p:sp>
      <p:pic>
        <p:nvPicPr>
          <p:cNvPr id="27" name="Audio 26">
            <a:extLst>
              <a:ext uri="{FF2B5EF4-FFF2-40B4-BE49-F238E27FC236}">
                <a16:creationId xmlns:a16="http://schemas.microsoft.com/office/drawing/2014/main" id="{CDCAD518-2B08-5313-2C13-35DC0E6960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23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4094">
        <p:fade/>
      </p:transition>
    </mc:Choice>
    <mc:Fallback xmlns="">
      <p:transition spd="med" advTm="1409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lame.jp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6" b="-162"/>
          <a:stretch>
            <a:fillRect/>
          </a:stretch>
        </p:blipFill>
        <p:spPr>
          <a:xfrm>
            <a:off x="0" y="0"/>
            <a:ext cx="9144000" cy="6969428"/>
          </a:xfrm>
          <a:prstGeom prst="rect">
            <a:avLst/>
          </a:prstGeom>
        </p:spPr>
      </p:pic>
      <p:sp>
        <p:nvSpPr>
          <p:cNvPr id="4" name="CasellaDiTesto 3"/>
          <p:cNvSpPr txBox="1"/>
          <p:nvPr/>
        </p:nvSpPr>
        <p:spPr>
          <a:xfrm>
            <a:off x="55909" y="678443"/>
            <a:ext cx="649729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2800" b="1" dirty="0">
                <a:solidFill>
                  <a:srgbClr val="FF0000"/>
                </a:solidFill>
                <a:latin typeface="Comic Sans MS"/>
                <a:cs typeface="Comic Sans MS"/>
              </a:rPr>
              <a:t>ARMONIE DI MINERALI E FUOCO</a:t>
            </a:r>
          </a:p>
          <a:p>
            <a:pPr algn="ctr"/>
            <a:r>
              <a:rPr lang="it-IT" sz="2800" b="1" dirty="0">
                <a:solidFill>
                  <a:srgbClr val="FF0000"/>
                </a:solidFill>
                <a:latin typeface="Comic Sans MS"/>
                <a:cs typeface="Comic Sans MS"/>
              </a:rPr>
              <a:t>il metallo e la spada</a:t>
            </a:r>
          </a:p>
        </p:txBody>
      </p:sp>
      <p:sp>
        <p:nvSpPr>
          <p:cNvPr id="3" name="Rettangolo 2"/>
          <p:cNvSpPr/>
          <p:nvPr/>
        </p:nvSpPr>
        <p:spPr>
          <a:xfrm>
            <a:off x="712708" y="2083993"/>
            <a:ext cx="3554492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b="1" dirty="0">
                <a:solidFill>
                  <a:schemeClr val="bg1">
                    <a:lumMod val="75000"/>
                  </a:schemeClr>
                </a:solidFill>
              </a:rPr>
              <a:t>a cura di</a:t>
            </a:r>
          </a:p>
          <a:p>
            <a:pPr algn="ctr"/>
            <a:r>
              <a:rPr lang="it-IT" sz="3200" b="1" dirty="0">
                <a:solidFill>
                  <a:schemeClr val="bg1">
                    <a:lumMod val="75000"/>
                  </a:schemeClr>
                </a:solidFill>
              </a:rPr>
              <a:t>GIOVANNA COEN</a:t>
            </a:r>
          </a:p>
        </p:txBody>
      </p:sp>
      <p:sp>
        <p:nvSpPr>
          <p:cNvPr id="5" name="Rettangolo 4"/>
          <p:cNvSpPr/>
          <p:nvPr/>
        </p:nvSpPr>
        <p:spPr>
          <a:xfrm>
            <a:off x="5022646" y="4965045"/>
            <a:ext cx="401457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dirty="0">
                <a:solidFill>
                  <a:srgbClr val="BFBFBF"/>
                </a:solidFill>
              </a:rPr>
              <a:t>Lunedì 4 maggio 2026</a:t>
            </a:r>
          </a:p>
          <a:p>
            <a:pPr algn="ctr"/>
            <a:r>
              <a:rPr lang="it-IT" dirty="0">
                <a:solidFill>
                  <a:srgbClr val="BFBFBF"/>
                </a:solidFill>
              </a:rPr>
              <a:t>Ore 17.30 - 19.00</a:t>
            </a:r>
          </a:p>
          <a:p>
            <a:pPr algn="ctr"/>
            <a:r>
              <a:rPr lang="it-IT" dirty="0">
                <a:solidFill>
                  <a:srgbClr val="BFBFBF"/>
                </a:solidFill>
              </a:rPr>
              <a:t>Fondazione Friuli – Via Gemona 1 UDINE</a:t>
            </a: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2</a:t>
            </a:fld>
            <a:endParaRPr lang="it-IT"/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2D07BC84-29FA-9CD5-0C5F-8F3F832CC2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952" y="5999620"/>
            <a:ext cx="355981" cy="350419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3A352C26-E491-8AD2-0E83-47CA5CF0DA00}"/>
              </a:ext>
            </a:extLst>
          </p:cNvPr>
          <p:cNvSpPr txBox="1"/>
          <p:nvPr/>
        </p:nvSpPr>
        <p:spPr>
          <a:xfrm>
            <a:off x="4800324" y="6352143"/>
            <a:ext cx="4103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chemeClr val="bg1"/>
                </a:solidFill>
              </a:rPr>
              <a:t>UNIVERSITA’ DELLA TERZA ETA’ DI TRIESTE</a:t>
            </a:r>
          </a:p>
        </p:txBody>
      </p:sp>
      <p:pic>
        <p:nvPicPr>
          <p:cNvPr id="12" name="Audio 11">
            <a:extLst>
              <a:ext uri="{FF2B5EF4-FFF2-40B4-BE49-F238E27FC236}">
                <a16:creationId xmlns:a16="http://schemas.microsoft.com/office/drawing/2014/main" id="{349724C5-30B9-BF0D-1B7E-5DF43B2A6A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103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888">
        <p:fade/>
      </p:transition>
    </mc:Choice>
    <mc:Fallback xmlns="">
      <p:transition spd="med" advTm="1188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Metallo e mitologia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3</a:t>
            </a:fld>
            <a:endParaRPr lang="it-IT"/>
          </a:p>
        </p:txBody>
      </p:sp>
      <p:pic>
        <p:nvPicPr>
          <p:cNvPr id="4" name="Immagine 3" descr="tresors-sacres-japon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2825" y="1648270"/>
            <a:ext cx="4901352" cy="4901352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1DD7BEEC-EEE0-BF47-6662-FDBC93A41D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750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4645">
        <p:fade/>
      </p:transition>
    </mc:Choice>
    <mc:Fallback xmlns="">
      <p:transition spd="med" advTm="18464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Periodo </a:t>
            </a:r>
            <a:r>
              <a:rPr lang="it-IT" dirty="0" err="1"/>
              <a:t>Yayoi</a:t>
            </a:r>
            <a:r>
              <a:rPr lang="it-IT" dirty="0"/>
              <a:t> (300 a.C. </a:t>
            </a:r>
            <a:r>
              <a:rPr lang="mr-IN" dirty="0"/>
              <a:t>–</a:t>
            </a:r>
            <a:r>
              <a:rPr lang="it-IT" dirty="0"/>
              <a:t> 500 d.C.)</a:t>
            </a:r>
          </a:p>
        </p:txBody>
      </p:sp>
      <p:pic>
        <p:nvPicPr>
          <p:cNvPr id="3" name="Immagine 2" descr="extencion-de-la-cultura-yayoi-en-el-mapa-de-japon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252" y="1283317"/>
            <a:ext cx="4953121" cy="5228294"/>
          </a:xfrm>
          <a:prstGeom prst="rect">
            <a:avLst/>
          </a:prstGeom>
        </p:spPr>
      </p:pic>
      <p:sp>
        <p:nvSpPr>
          <p:cNvPr id="4" name="Segnaposto numero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4</a:t>
            </a:fld>
            <a:endParaRPr lang="it-IT"/>
          </a:p>
        </p:txBody>
      </p:sp>
      <p:pic>
        <p:nvPicPr>
          <p:cNvPr id="5" name="Immagine 4" descr="sviluppo della tecnologia della produzione del ferro.gi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4407" y="4549489"/>
            <a:ext cx="4299770" cy="1962122"/>
          </a:xfrm>
          <a:prstGeom prst="rect">
            <a:avLst/>
          </a:prstGeom>
        </p:spPr>
      </p:pic>
      <p:sp>
        <p:nvSpPr>
          <p:cNvPr id="7" name="Rettangolo 6"/>
          <p:cNvSpPr/>
          <p:nvPr/>
        </p:nvSpPr>
        <p:spPr>
          <a:xfrm>
            <a:off x="4624407" y="4241393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it-IT" sz="1200" dirty="0"/>
              <a:t>La diffusione della tecnologia di produzione del ferro in Giappone</a:t>
            </a:r>
          </a:p>
        </p:txBody>
      </p:sp>
      <p:pic>
        <p:nvPicPr>
          <p:cNvPr id="18" name="Audio 17">
            <a:extLst>
              <a:ext uri="{FF2B5EF4-FFF2-40B4-BE49-F238E27FC236}">
                <a16:creationId xmlns:a16="http://schemas.microsoft.com/office/drawing/2014/main" id="{7B4E7AA9-8937-A655-04FA-D1621F546E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62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3200">
        <p:fade/>
      </p:transition>
    </mc:Choice>
    <mc:Fallback xmlns="">
      <p:transition spd="med" advTm="732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Oggetti periodo </a:t>
            </a:r>
            <a:r>
              <a:rPr lang="it-IT" dirty="0" err="1"/>
              <a:t>Yayoi</a:t>
            </a:r>
            <a:endParaRPr lang="it-IT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5</a:t>
            </a:fld>
            <a:endParaRPr lang="it-IT"/>
          </a:p>
        </p:txBody>
      </p:sp>
      <p:pic>
        <p:nvPicPr>
          <p:cNvPr id="4" name="Immagine 3" descr="m1-gunma-prefecture-bronze-mirror-tokyo-national-museum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94325"/>
            <a:ext cx="2791285" cy="2674051"/>
          </a:xfrm>
          <a:prstGeom prst="rect">
            <a:avLst/>
          </a:prstGeom>
        </p:spPr>
      </p:pic>
      <p:pic>
        <p:nvPicPr>
          <p:cNvPr id="5" name="Immagine 4" descr="vfts0076shield-ornaments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5328" y="1494325"/>
            <a:ext cx="3431672" cy="2161954"/>
          </a:xfrm>
          <a:prstGeom prst="rect">
            <a:avLst/>
          </a:prstGeom>
        </p:spPr>
      </p:pic>
      <p:pic>
        <p:nvPicPr>
          <p:cNvPr id="6" name="Immagine 5" descr="asahi07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992" y="3759155"/>
            <a:ext cx="3953750" cy="2965313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D2A98007-52F7-F5D8-9AD8-9A5CF9C214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844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4276">
        <p:fade/>
      </p:transition>
    </mc:Choice>
    <mc:Fallback xmlns="">
      <p:transition spd="med" advTm="5427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Dōtaku</a:t>
            </a:r>
            <a:endParaRPr lang="it-IT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6</a:t>
            </a:fld>
            <a:endParaRPr lang="it-IT"/>
          </a:p>
        </p:txBody>
      </p:sp>
      <p:pic>
        <p:nvPicPr>
          <p:cNvPr id="4" name="Immagine 3" descr="Dotaku 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3533" y="1304507"/>
            <a:ext cx="3869636" cy="5252386"/>
          </a:xfrm>
          <a:prstGeom prst="rect">
            <a:avLst/>
          </a:prstGeom>
        </p:spPr>
      </p:pic>
      <p:pic>
        <p:nvPicPr>
          <p:cNvPr id="6" name="Audio 5">
            <a:extLst>
              <a:ext uri="{FF2B5EF4-FFF2-40B4-BE49-F238E27FC236}">
                <a16:creationId xmlns:a16="http://schemas.microsoft.com/office/drawing/2014/main" id="{EEC3BF22-6F9F-7D0C-B2EC-C624EA900E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83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34397">
        <p:fade/>
      </p:transition>
    </mc:Choice>
    <mc:Fallback xmlns="">
      <p:transition spd="med" advTm="1343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Dōtaku</a:t>
            </a:r>
            <a:endParaRPr lang="it-IT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7</a:t>
            </a:fld>
            <a:endParaRPr lang="it-IT"/>
          </a:p>
        </p:txBody>
      </p:sp>
      <p:pic>
        <p:nvPicPr>
          <p:cNvPr id="4" name="Immagine 3" descr="45dotaku02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1045" y="999166"/>
            <a:ext cx="3411063" cy="3104067"/>
          </a:xfrm>
          <a:prstGeom prst="rect">
            <a:avLst/>
          </a:prstGeom>
        </p:spPr>
      </p:pic>
      <p:pic>
        <p:nvPicPr>
          <p:cNvPr id="5" name="Immagine 4" descr="Spirito della foresta 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9373" y="4235011"/>
            <a:ext cx="4420380" cy="2486464"/>
          </a:xfrm>
          <a:prstGeom prst="rect">
            <a:avLst/>
          </a:prstGeom>
        </p:spPr>
      </p:pic>
      <p:pic>
        <p:nvPicPr>
          <p:cNvPr id="6" name="Immagine 5" descr="800px-Dotaku_TNM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922" y="1417638"/>
            <a:ext cx="3048000" cy="4937760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9D0D819A-B13C-7A1B-B72E-F0684B158C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428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7461">
        <p:fade/>
      </p:transition>
    </mc:Choice>
    <mc:Fallback xmlns="">
      <p:transition spd="med" advTm="7746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Specchi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8</a:t>
            </a:fld>
            <a:endParaRPr lang="it-IT"/>
          </a:p>
        </p:txBody>
      </p:sp>
      <p:pic>
        <p:nvPicPr>
          <p:cNvPr id="4" name="Immagine 3" descr="bronze-mirror-early-han-dynasty-renkomon-style-yoshinogari-saga-pref-bd-of-edu2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01382"/>
            <a:ext cx="3607225" cy="3607225"/>
          </a:xfrm>
          <a:prstGeom prst="rect">
            <a:avLst/>
          </a:prstGeom>
        </p:spPr>
      </p:pic>
      <p:sp>
        <p:nvSpPr>
          <p:cNvPr id="5" name="CasellaDiTesto 4"/>
          <p:cNvSpPr txBox="1"/>
          <p:nvPr/>
        </p:nvSpPr>
        <p:spPr>
          <a:xfrm>
            <a:off x="1221236" y="5646334"/>
            <a:ext cx="218209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1400" dirty="0"/>
              <a:t>Specchio in stile </a:t>
            </a:r>
            <a:r>
              <a:rPr lang="it-IT" sz="1400" dirty="0" err="1"/>
              <a:t>Renkomon</a:t>
            </a:r>
            <a:r>
              <a:rPr lang="it-IT" sz="1400" dirty="0"/>
              <a:t> </a:t>
            </a:r>
          </a:p>
          <a:p>
            <a:pPr algn="ctr"/>
            <a:r>
              <a:rPr lang="it-IT" sz="1400" dirty="0"/>
              <a:t>con iscrizione</a:t>
            </a:r>
          </a:p>
          <a:p>
            <a:pPr algn="ctr"/>
            <a:r>
              <a:rPr lang="it-IT" sz="1400" dirty="0"/>
              <a:t>II sec.</a:t>
            </a:r>
          </a:p>
        </p:txBody>
      </p:sp>
      <p:pic>
        <p:nvPicPr>
          <p:cNvPr id="6" name="Immagine 5" descr="bronze-mirror-excavated-in-tsubaiotsukayama-kofun-yamashiro-kyoto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5973" y="1901382"/>
            <a:ext cx="3550827" cy="3479811"/>
          </a:xfrm>
          <a:prstGeom prst="rect">
            <a:avLst/>
          </a:prstGeom>
        </p:spPr>
      </p:pic>
      <p:sp>
        <p:nvSpPr>
          <p:cNvPr id="8" name="Rettangolo 7"/>
          <p:cNvSpPr/>
          <p:nvPr/>
        </p:nvSpPr>
        <p:spPr>
          <a:xfrm>
            <a:off x="4572000" y="5513524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it-IT" sz="1400" dirty="0"/>
              <a:t>Specchio di bronzo scavato da </a:t>
            </a:r>
            <a:r>
              <a:rPr lang="it-IT" sz="1400" dirty="0" err="1"/>
              <a:t>Tsubaiotsukayama</a:t>
            </a:r>
            <a:r>
              <a:rPr lang="it-IT" sz="1400" dirty="0"/>
              <a:t>, </a:t>
            </a:r>
          </a:p>
          <a:p>
            <a:pPr algn="ctr"/>
            <a:r>
              <a:rPr lang="it-IT" sz="1400" dirty="0"/>
              <a:t>tumulo di sepoltura di </a:t>
            </a:r>
            <a:r>
              <a:rPr lang="it-IT" sz="1400" dirty="0" err="1"/>
              <a:t>Yamashiro</a:t>
            </a:r>
            <a:r>
              <a:rPr lang="it-IT" sz="1400" dirty="0"/>
              <a:t> IV sec.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4B80F075-99F3-347A-FA5F-DCF881B807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55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1300">
        <p:fade/>
      </p:transition>
    </mc:Choice>
    <mc:Fallback xmlns="">
      <p:transition spd="med" advTm="913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7875"/>
          </a:xfrm>
        </p:spPr>
        <p:txBody>
          <a:bodyPr>
            <a:normAutofit/>
          </a:bodyPr>
          <a:lstStyle/>
          <a:p>
            <a:r>
              <a:rPr lang="it-IT" dirty="0" err="1"/>
              <a:t>Bonshō</a:t>
            </a:r>
            <a:endParaRPr lang="it-IT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9</a:t>
            </a:fld>
            <a:endParaRPr lang="it-IT"/>
          </a:p>
        </p:txBody>
      </p:sp>
      <p:pic>
        <p:nvPicPr>
          <p:cNvPr id="5" name="Immagine 4" descr="Chikanobu_The_Giant_Bell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5376" y="1060770"/>
            <a:ext cx="4280231" cy="2163057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69F7DC18-E6E2-AC4E-DA75-07FCBECA25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436" y="1060770"/>
            <a:ext cx="2816851" cy="4225277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C73296E3-0CC7-6FE9-A1CA-AEC444719E0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5256"/>
          <a:stretch>
            <a:fillRect/>
          </a:stretch>
        </p:blipFill>
        <p:spPr>
          <a:xfrm>
            <a:off x="4385377" y="3761209"/>
            <a:ext cx="4280230" cy="2701061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13A2BE6E-7C01-0591-DF7F-D37C9FF2A75F}"/>
              </a:ext>
            </a:extLst>
          </p:cNvPr>
          <p:cNvSpPr txBox="1"/>
          <p:nvPr/>
        </p:nvSpPr>
        <p:spPr>
          <a:xfrm>
            <a:off x="720436" y="5612564"/>
            <a:ext cx="2749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/>
              <a:t>Bonshō</a:t>
            </a:r>
            <a:r>
              <a:rPr lang="it-IT" dirty="0"/>
              <a:t> del </a:t>
            </a:r>
            <a:r>
              <a:rPr lang="it-IT" dirty="0" err="1"/>
              <a:t>Hōkō</a:t>
            </a:r>
            <a:r>
              <a:rPr lang="it-IT" dirty="0"/>
              <a:t> –</a:t>
            </a:r>
            <a:r>
              <a:rPr lang="it-IT" dirty="0" err="1"/>
              <a:t>ji</a:t>
            </a:r>
            <a:r>
              <a:rPr lang="it-IT" dirty="0"/>
              <a:t> - Kyoto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C9FE3658-1A1A-39D8-9336-E0853A53A24B}"/>
              </a:ext>
            </a:extLst>
          </p:cNvPr>
          <p:cNvSpPr txBox="1"/>
          <p:nvPr/>
        </p:nvSpPr>
        <p:spPr>
          <a:xfrm>
            <a:off x="4860484" y="3307852"/>
            <a:ext cx="3330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/>
              <a:t>Bonshō</a:t>
            </a:r>
            <a:r>
              <a:rPr lang="it-IT" dirty="0"/>
              <a:t> del </a:t>
            </a:r>
            <a:r>
              <a:rPr lang="it-IT" dirty="0" err="1"/>
              <a:t>Mii</a:t>
            </a:r>
            <a:r>
              <a:rPr lang="it-IT" dirty="0"/>
              <a:t> </a:t>
            </a:r>
            <a:r>
              <a:rPr lang="it-IT" dirty="0" err="1"/>
              <a:t>dera</a:t>
            </a:r>
            <a:r>
              <a:rPr lang="it-IT" dirty="0"/>
              <a:t> – Monte Hiei</a:t>
            </a: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4A71E7EE-1349-B601-D7C3-8172398713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177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4657">
        <p:fade/>
      </p:transition>
    </mc:Choice>
    <mc:Fallback xmlns="">
      <p:transition spd="med" advTm="24465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10</a:t>
            </a:fld>
            <a:endParaRPr lang="it-IT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551083E4-B9CA-FF95-B42B-068B3A54B4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36" y="418815"/>
            <a:ext cx="7772400" cy="5829300"/>
          </a:xfrm>
          <a:prstGeom prst="rect">
            <a:avLst/>
          </a:prstGeom>
        </p:spPr>
      </p:pic>
      <p:pic>
        <p:nvPicPr>
          <p:cNvPr id="4" name="Audio 3">
            <a:extLst>
              <a:ext uri="{FF2B5EF4-FFF2-40B4-BE49-F238E27FC236}">
                <a16:creationId xmlns:a16="http://schemas.microsoft.com/office/drawing/2014/main" id="{E5878F86-1B39-BB79-EB4B-C1935CD1A1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834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8696">
        <p:fade/>
      </p:transition>
    </mc:Choice>
    <mc:Fallback xmlns="">
      <p:transition spd="med" advTm="9869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Kama e </a:t>
            </a:r>
            <a:r>
              <a:rPr lang="it-IT" dirty="0" err="1"/>
              <a:t>Tetsubin</a:t>
            </a:r>
            <a:endParaRPr lang="it-IT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11</a:t>
            </a:fld>
            <a:endParaRPr lang="it-IT"/>
          </a:p>
        </p:txBody>
      </p:sp>
      <p:pic>
        <p:nvPicPr>
          <p:cNvPr id="4" name="Immagine 3" descr="Kama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914" y="1417638"/>
            <a:ext cx="4265975" cy="2803355"/>
          </a:xfrm>
          <a:prstGeom prst="rect">
            <a:avLst/>
          </a:prstGeom>
        </p:spPr>
      </p:pic>
      <p:pic>
        <p:nvPicPr>
          <p:cNvPr id="5" name="Immagine 4" descr="tetsubin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000" y="3480254"/>
            <a:ext cx="4318000" cy="2876096"/>
          </a:xfrm>
          <a:prstGeom prst="rect">
            <a:avLst/>
          </a:prstGeom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044513D1-DA87-B7EB-B6B7-4A8EBF72AD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027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1896">
        <p:fade/>
      </p:transition>
    </mc:Choice>
    <mc:Fallback xmlns="">
      <p:transition spd="med" advTm="2189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Kama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12</a:t>
            </a:fld>
            <a:endParaRPr lang="it-IT"/>
          </a:p>
        </p:txBody>
      </p:sp>
      <p:pic>
        <p:nvPicPr>
          <p:cNvPr id="4" name="Immagine 3" descr="1 Nagano Arata Wazuku Iron Kettles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320" y="1407674"/>
            <a:ext cx="2645348" cy="1984011"/>
          </a:xfrm>
          <a:prstGeom prst="rect">
            <a:avLst/>
          </a:prstGeom>
        </p:spPr>
      </p:pic>
      <p:pic>
        <p:nvPicPr>
          <p:cNvPr id="5" name="Immagine 4" descr="3 Chanoyu Kettle-Producing Regions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2574" y="1407674"/>
            <a:ext cx="2746500" cy="1974047"/>
          </a:xfrm>
          <a:prstGeom prst="rect">
            <a:avLst/>
          </a:prstGeom>
        </p:spPr>
      </p:pic>
      <p:pic>
        <p:nvPicPr>
          <p:cNvPr id="6" name="Immagine 5" descr="6 Nagano Arata Kasumidaki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320" y="3951110"/>
            <a:ext cx="2865042" cy="2271889"/>
          </a:xfrm>
          <a:prstGeom prst="rect">
            <a:avLst/>
          </a:prstGeom>
        </p:spPr>
      </p:pic>
      <p:pic>
        <p:nvPicPr>
          <p:cNvPr id="7" name="Immagine 6" descr="Nagano Arata 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0232" y="4084461"/>
            <a:ext cx="1825978" cy="2120909"/>
          </a:xfrm>
          <a:prstGeom prst="rect">
            <a:avLst/>
          </a:prstGeom>
        </p:spPr>
      </p:pic>
      <p:pic>
        <p:nvPicPr>
          <p:cNvPr id="8" name="Immagine 7" descr="Ashigayama arare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7382" y="1407674"/>
            <a:ext cx="2632063" cy="1974047"/>
          </a:xfrm>
          <a:prstGeom prst="rect">
            <a:avLst/>
          </a:prstGeom>
        </p:spPr>
      </p:pic>
      <p:pic>
        <p:nvPicPr>
          <p:cNvPr id="9" name="Immagine 8" descr="Kama con disegni.jp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9564" y="3968739"/>
            <a:ext cx="3049881" cy="2254260"/>
          </a:xfrm>
          <a:prstGeom prst="rect">
            <a:avLst/>
          </a:prstGeom>
        </p:spPr>
      </p:pic>
      <p:pic>
        <p:nvPicPr>
          <p:cNvPr id="11" name="Audio 10">
            <a:extLst>
              <a:ext uri="{FF2B5EF4-FFF2-40B4-BE49-F238E27FC236}">
                <a16:creationId xmlns:a16="http://schemas.microsoft.com/office/drawing/2014/main" id="{445EB9BB-F0E6-9964-EFBA-4997664037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733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7829">
        <p:fade/>
      </p:transition>
    </mc:Choice>
    <mc:Fallback xmlns="">
      <p:transition spd="med" advTm="578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Tetsubin</a:t>
            </a:r>
            <a:endParaRPr lang="it-IT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13</a:t>
            </a:fld>
            <a:endParaRPr lang="it-IT"/>
          </a:p>
        </p:txBody>
      </p:sp>
      <p:pic>
        <p:nvPicPr>
          <p:cNvPr id="4" name="Immagine 3" descr="home-design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40293"/>
            <a:ext cx="2446545" cy="2240118"/>
          </a:xfrm>
          <a:prstGeom prst="rect">
            <a:avLst/>
          </a:prstGeom>
        </p:spPr>
      </p:pic>
      <p:pic>
        <p:nvPicPr>
          <p:cNvPr id="5" name="Immagine 4" descr="600x450-2014041700001__26723.1464958007.500.659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0744" y="1601843"/>
            <a:ext cx="2529033" cy="1896775"/>
          </a:xfrm>
          <a:prstGeom prst="rect">
            <a:avLst/>
          </a:prstGeom>
        </p:spPr>
      </p:pic>
      <p:pic>
        <p:nvPicPr>
          <p:cNvPr id="6" name="Immagine 5" descr="DSC_0096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2979" y="1601843"/>
            <a:ext cx="2851857" cy="1896775"/>
          </a:xfrm>
          <a:prstGeom prst="rect">
            <a:avLst/>
          </a:prstGeom>
        </p:spPr>
      </p:pic>
      <p:pic>
        <p:nvPicPr>
          <p:cNvPr id="7" name="Immagine 6" descr="Old-Tetsubin-Teapot-Tea-Kettle-Japanese-Antique-Old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6200" y="4501444"/>
            <a:ext cx="2609763" cy="1742017"/>
          </a:xfrm>
          <a:prstGeom prst="rect">
            <a:avLst/>
          </a:prstGeom>
        </p:spPr>
      </p:pic>
      <p:pic>
        <p:nvPicPr>
          <p:cNvPr id="8" name="Immagine 7" descr="de_217969_00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4421" y="4268611"/>
            <a:ext cx="2259189" cy="2259189"/>
          </a:xfrm>
          <a:prstGeom prst="rect">
            <a:avLst/>
          </a:prstGeom>
        </p:spPr>
      </p:pic>
      <p:pic>
        <p:nvPicPr>
          <p:cNvPr id="10" name="Audio 9">
            <a:extLst>
              <a:ext uri="{FF2B5EF4-FFF2-40B4-BE49-F238E27FC236}">
                <a16:creationId xmlns:a16="http://schemas.microsoft.com/office/drawing/2014/main" id="{2DD26B11-89D4-38C3-FE9D-8999BD5DF1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541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1556">
        <p:fade/>
      </p:transition>
    </mc:Choice>
    <mc:Fallback xmlns="">
      <p:transition spd="med" advTm="9155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Wazuku</a:t>
            </a:r>
            <a:r>
              <a:rPr lang="it-IT" dirty="0"/>
              <a:t> 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14</a:t>
            </a:fld>
            <a:endParaRPr lang="it-IT"/>
          </a:p>
        </p:txBody>
      </p:sp>
      <p:pic>
        <p:nvPicPr>
          <p:cNvPr id="4" name="Immagine 3" descr="2 Iron casting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57526"/>
            <a:ext cx="3121628" cy="4480806"/>
          </a:xfrm>
          <a:prstGeom prst="rect">
            <a:avLst/>
          </a:prstGeom>
        </p:spPr>
      </p:pic>
      <p:pic>
        <p:nvPicPr>
          <p:cNvPr id="5" name="Immagine 4" descr="4 What is wazoku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110" y="3967139"/>
            <a:ext cx="3905328" cy="2608637"/>
          </a:xfrm>
          <a:prstGeom prst="rect">
            <a:avLst/>
          </a:prstGeom>
        </p:spPr>
      </p:pic>
      <p:pic>
        <p:nvPicPr>
          <p:cNvPr id="6" name="Immagine 5" descr="Wazuku Iron 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7465" y="1417638"/>
            <a:ext cx="3779335" cy="2524478"/>
          </a:xfrm>
          <a:prstGeom prst="rect">
            <a:avLst/>
          </a:prstGeom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F61F83F9-271E-70B2-7D9E-074CCE17C5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26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8193">
        <p:fade/>
      </p:transition>
    </mc:Choice>
    <mc:Fallback xmlns="">
      <p:transition spd="med" advTm="7819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Wazuku</a:t>
            </a:r>
            <a:endParaRPr lang="it-IT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15</a:t>
            </a:fld>
            <a:endParaRPr lang="it-IT"/>
          </a:p>
        </p:txBody>
      </p:sp>
      <p:pic>
        <p:nvPicPr>
          <p:cNvPr id="4" name="Immagine 3" descr="7 Mold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512" y="1665111"/>
            <a:ext cx="3160889" cy="2109893"/>
          </a:xfrm>
          <a:prstGeom prst="rect">
            <a:avLst/>
          </a:prstGeom>
        </p:spPr>
      </p:pic>
      <p:pic>
        <p:nvPicPr>
          <p:cNvPr id="5" name="Immagine 4" descr="8 nurikomi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137" y="1705103"/>
            <a:ext cx="3098800" cy="2069901"/>
          </a:xfrm>
          <a:prstGeom prst="rect">
            <a:avLst/>
          </a:prstGeom>
        </p:spPr>
      </p:pic>
      <p:pic>
        <p:nvPicPr>
          <p:cNvPr id="6" name="Immagine 5" descr="9 Prototype of the kantsuki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234" y="4138136"/>
            <a:ext cx="3323167" cy="2218214"/>
          </a:xfrm>
          <a:prstGeom prst="rect">
            <a:avLst/>
          </a:prstGeom>
        </p:spPr>
      </p:pic>
      <p:pic>
        <p:nvPicPr>
          <p:cNvPr id="7" name="Immagine 6" descr="10 Creating molds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137" y="4204923"/>
            <a:ext cx="2991556" cy="2151427"/>
          </a:xfrm>
          <a:prstGeom prst="rect">
            <a:avLst/>
          </a:prstGeom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3775BB31-83E9-746D-23ED-37375A366F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825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0460">
        <p:fade/>
      </p:transition>
    </mc:Choice>
    <mc:Fallback xmlns="">
      <p:transition spd="med" advTm="404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Wazuku</a:t>
            </a:r>
            <a:endParaRPr lang="it-IT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16</a:t>
            </a:fld>
            <a:endParaRPr lang="it-IT"/>
          </a:p>
        </p:txBody>
      </p:sp>
      <p:pic>
        <p:nvPicPr>
          <p:cNvPr id="4" name="Immagine 3" descr="11 casting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813" y="2152465"/>
            <a:ext cx="2577631" cy="3866446"/>
          </a:xfrm>
          <a:prstGeom prst="rect">
            <a:avLst/>
          </a:prstGeom>
        </p:spPr>
      </p:pic>
      <p:pic>
        <p:nvPicPr>
          <p:cNvPr id="5" name="Immagine 4" descr="13 Wazuku finale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341" y="1587499"/>
            <a:ext cx="3202748" cy="2137834"/>
          </a:xfrm>
          <a:prstGeom prst="rect">
            <a:avLst/>
          </a:prstGeom>
        </p:spPr>
      </p:pic>
      <p:pic>
        <p:nvPicPr>
          <p:cNvPr id="6" name="Immagine 5" descr="14 oxidation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0667" y="3939508"/>
            <a:ext cx="3499554" cy="2248737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D947AE55-CBC8-8731-8FDD-26340D1F84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37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1308">
        <p:fade/>
      </p:transition>
    </mc:Choice>
    <mc:Fallback xmlns="">
      <p:transition spd="med" advTm="413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7588"/>
          </a:xfrm>
        </p:spPr>
        <p:txBody>
          <a:bodyPr/>
          <a:lstStyle/>
          <a:p>
            <a:r>
              <a:rPr lang="it-IT" dirty="0"/>
              <a:t>Tatara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17</a:t>
            </a:fld>
            <a:endParaRPr lang="it-IT"/>
          </a:p>
        </p:txBody>
      </p:sp>
      <p:pic>
        <p:nvPicPr>
          <p:cNvPr id="5" name="Immagine 4" descr="Tatara 1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4679" y="1022327"/>
            <a:ext cx="5309321" cy="3541629"/>
          </a:xfrm>
          <a:prstGeom prst="rect">
            <a:avLst/>
          </a:prstGeom>
        </p:spPr>
      </p:pic>
      <p:pic>
        <p:nvPicPr>
          <p:cNvPr id="6" name="Immagine 5" descr="tatara 2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546" y="3673475"/>
            <a:ext cx="5143500" cy="3048000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1FFAB4E5-8601-F792-D30F-6B9A05B156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863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40411">
        <p:fade/>
      </p:transition>
    </mc:Choice>
    <mc:Fallback xmlns="">
      <p:transition spd="med" advTm="14041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6CC55A99-934A-4CF5-AE17-167BD9C65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18</a:t>
            </a:fld>
            <a:endParaRPr lang="it-IT"/>
          </a:p>
        </p:txBody>
      </p:sp>
      <p:pic>
        <p:nvPicPr>
          <p:cNvPr id="4" name="Nittoho Tatara Furnace[1]">
            <a:hlinkClick r:id="" action="ppaction://media"/>
            <a:extLst>
              <a:ext uri="{FF2B5EF4-FFF2-40B4-BE49-F238E27FC236}">
                <a16:creationId xmlns:a16="http://schemas.microsoft.com/office/drawing/2014/main" id="{86E1ADB6-4631-4B3E-B338-1C59BECC9F1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09588" y="1143000"/>
            <a:ext cx="8124825" cy="4572000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A178CE1D-7DC9-FC59-FC34-5F076538138F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14983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90649">
        <p:fade/>
      </p:transition>
    </mc:Choice>
    <mc:Fallback xmlns="">
      <p:transition spd="med" advTm="49064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124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519" objId="4"/>
        <p14:pauseEvt time="7685" objId="4"/>
        <p14:seekEvt time="7714" objId="4" seek="901"/>
        <p14:seekEvt time="7716" objId="4" seek="901"/>
        <p14:seekEvt time="7717" objId="4" seek="3152"/>
        <p14:seekEvt time="7717" objId="4" seek="3152"/>
        <p14:seekEvt time="7721" objId="4" seek="4953"/>
        <p14:seekEvt time="7722" objId="4" seek="4953"/>
        <p14:seekEvt time="7737" objId="4" seek="5854"/>
        <p14:seekEvt time="7737" objId="4" seek="5854"/>
        <p14:seekEvt time="7745" objId="4" seek="5854"/>
        <p14:seekEvt time="7745" objId="4" seek="5854"/>
        <p14:seekEvt time="7762" objId="4" seek="5854"/>
        <p14:seekEvt time="7762" objId="4" seek="5854"/>
        <p14:seekEvt time="7778" objId="4" seek="5854"/>
        <p14:seekEvt time="7778" objId="4" seek="5854"/>
        <p14:seekEvt time="7795" objId="4" seek="6755"/>
        <p14:seekEvt time="7795" objId="4" seek="6755"/>
        <p14:seekEvt time="7811" objId="4" seek="6755"/>
        <p14:seekEvt time="7812" objId="4" seek="6755"/>
        <p14:seekEvt time="7829" objId="4" seek="6755"/>
        <p14:seekEvt time="7829" objId="4" seek="6755"/>
        <p14:seekEvt time="7845" objId="4" seek="6755"/>
        <p14:seekEvt time="7845" objId="4" seek="6755"/>
        <p14:seekEvt time="7861" objId="4" seek="6755"/>
        <p14:seekEvt time="7862" objId="4" seek="6755"/>
        <p14:seekEvt time="7878" objId="4" seek="6755"/>
        <p14:seekEvt time="7878" objId="4" seek="6755"/>
        <p14:seekEvt time="7895" objId="4" seek="7655"/>
        <p14:seekEvt time="7895" objId="4" seek="7655"/>
        <p14:seekEvt time="7912" objId="4" seek="7655"/>
        <p14:seekEvt time="7912" objId="4" seek="7655"/>
        <p14:seekEvt time="7928" objId="4" seek="7655"/>
        <p14:seekEvt time="7928" objId="4" seek="7655"/>
        <p14:seekEvt time="7945" objId="4" seek="8556"/>
        <p14:seekEvt time="7945" objId="4" seek="8556"/>
        <p14:seekEvt time="7963" objId="4" seek="8556"/>
        <p14:seekEvt time="7963" objId="4" seek="8556"/>
        <p14:seekEvt time="7978" objId="4" seek="8556"/>
        <p14:seekEvt time="7978" objId="4" seek="8556"/>
        <p14:seekEvt time="7995" objId="4" seek="8556"/>
        <p14:seekEvt time="7995" objId="4" seek="8556"/>
        <p14:seekEvt time="8011" objId="4" seek="8556"/>
        <p14:seekEvt time="8011" objId="4" seek="8556"/>
        <p14:seekEvt time="8028" objId="4" seek="8556"/>
        <p14:seekEvt time="8028" objId="4" seek="8556"/>
        <p14:seekEvt time="8045" objId="4" seek="8556"/>
        <p14:seekEvt time="8045" objId="4" seek="8556"/>
        <p14:seekEvt time="8061" objId="4" seek="8556"/>
        <p14:seekEvt time="8061" objId="4" seek="8556"/>
        <p14:seekEvt time="8078" objId="4" seek="9456"/>
        <p14:seekEvt time="8078" objId="4" seek="9456"/>
        <p14:seekEvt time="8096" objId="4" seek="9456"/>
        <p14:seekEvt time="8096" objId="4" seek="9456"/>
        <p14:seekEvt time="8111" objId="4" seek="9456"/>
        <p14:seekEvt time="8112" objId="4" seek="9456"/>
        <p14:seekEvt time="8128" objId="4" seek="9456"/>
        <p14:seekEvt time="8128" objId="4" seek="9456"/>
        <p14:seekEvt time="8145" objId="4" seek="9456"/>
        <p14:seekEvt time="8145" objId="4" seek="9456"/>
        <p14:seekEvt time="8161" objId="4" seek="9456"/>
        <p14:seekEvt time="8162" objId="4" seek="9456"/>
        <p14:seekEvt time="8178" objId="4" seek="10357"/>
        <p14:seekEvt time="8178" objId="4" seek="10357"/>
        <p14:seekEvt time="8195" objId="4" seek="10357"/>
        <p14:seekEvt time="8195" objId="4" seek="10357"/>
        <p14:seekEvt time="8211" objId="4" seek="11258"/>
        <p14:seekEvt time="8212" objId="4" seek="11258"/>
        <p14:seekEvt time="8229" objId="4" seek="11258"/>
        <p14:seekEvt time="8229" objId="4" seek="11258"/>
        <p14:seekEvt time="8245" objId="4" seek="11258"/>
        <p14:seekEvt time="8245" objId="4" seek="11258"/>
        <p14:seekEvt time="8261" objId="4" seek="12608"/>
        <p14:seekEvt time="8262" objId="4" seek="12608"/>
        <p14:seekEvt time="8278" objId="4" seek="12608"/>
        <p14:seekEvt time="8278" objId="4" seek="12608"/>
        <p14:seekEvt time="8295" objId="4" seek="12608"/>
        <p14:seekEvt time="8295" objId="4" seek="12608"/>
        <p14:seekEvt time="8311" objId="4" seek="12608"/>
        <p14:seekEvt time="8312" objId="4" seek="12608"/>
        <p14:seekEvt time="8328" objId="4" seek="12608"/>
        <p14:seekEvt time="8328" objId="4" seek="12608"/>
        <p14:seekEvt time="8345" objId="4" seek="12608"/>
        <p14:seekEvt time="8345" objId="4" seek="12608"/>
        <p14:seekEvt time="8361" objId="4" seek="12608"/>
        <p14:seekEvt time="8362" objId="4" seek="12608"/>
        <p14:seekEvt time="8395" objId="4" seek="12608"/>
        <p14:seekEvt time="8395" objId="4" seek="12608"/>
        <p14:seekEvt time="8411" objId="4" seek="12608"/>
        <p14:seekEvt time="8412" objId="4" seek="12608"/>
        <p14:seekEvt time="8428" objId="4" seek="12608"/>
        <p14:seekEvt time="8428" objId="4" seek="12608"/>
        <p14:seekEvt time="8445" objId="4" seek="12608"/>
        <p14:seekEvt time="8445" objId="4" seek="12608"/>
        <p14:seekEvt time="8445" objId="4" seek="12608"/>
        <p14:seekEvt time="8445" objId="4" seek="12608"/>
        <p14:seekEvt time="8461" objId="4" seek="13509"/>
        <p14:seekEvt time="8462" objId="4" seek="13509"/>
        <p14:seekEvt time="8478" objId="4" seek="13509"/>
        <p14:seekEvt time="8479" objId="4" seek="13509"/>
        <p14:seekEvt time="8496" objId="4" seek="13509"/>
        <p14:seekEvt time="8496" objId="4" seek="13509"/>
        <p14:seekEvt time="8511" objId="4" seek="13509"/>
        <p14:seekEvt time="8512" objId="4" seek="13509"/>
        <p14:seekEvt time="8517" objId="4" seek="13509"/>
        <p14:seekEvt time="8517" objId="4" seek="13509"/>
        <p14:seekEvt time="8528" objId="4" seek="13509"/>
        <p14:seekEvt time="8528" objId="4" seek="13509"/>
        <p14:seekEvt time="8545" objId="4" seek="13509"/>
        <p14:seekEvt time="8545" objId="4" seek="13509"/>
        <p14:seekEvt time="8561" objId="4" seek="13509"/>
        <p14:seekEvt time="8562" objId="4" seek="13509"/>
        <p14:seekEvt time="8578" objId="4" seek="13509"/>
        <p14:seekEvt time="8578" objId="4" seek="13509"/>
        <p14:seekEvt time="8617" objId="4" seek="13509"/>
        <p14:seekEvt time="8617" objId="4" seek="13509"/>
        <p14:seekEvt time="8717" objId="4" seek="13509"/>
        <p14:seekEvt time="8717" objId="4" seek="13509"/>
        <p14:seekEvt time="8761" objId="4" seek="13509"/>
        <p14:seekEvt time="8762" objId="4" seek="13509"/>
        <p14:seekEvt time="8778" objId="4" seek="13509"/>
        <p14:seekEvt time="8778" objId="4" seek="13509"/>
        <p14:seekEvt time="8817" objId="4" seek="13509"/>
        <p14:seekEvt time="8817" objId="4" seek="13509"/>
        <p14:seekEvt time="8917" objId="4" seek="13509"/>
        <p14:seekEvt time="8917" objId="4" seek="13509"/>
        <p14:seekEvt time="9933" objId="4" seek="13509"/>
        <p14:seekEvt time="9933" objId="4" seek="13509"/>
        <p14:seekEvt time="9937" objId="4" seek="27468"/>
        <p14:seekEvt time="9937" objId="4" seek="27468"/>
        <p14:seekEvt time="9948" objId="4" seek="27468"/>
        <p14:seekEvt time="9948" objId="4" seek="27468"/>
        <p14:seekEvt time="9962" objId="4" seek="28369"/>
        <p14:seekEvt time="9962" objId="4" seek="28369"/>
        <p14:seekEvt time="9978" objId="4" seek="28369"/>
        <p14:seekEvt time="9979" objId="4" seek="28369"/>
        <p14:seekEvt time="9995" objId="4" seek="29270"/>
        <p14:seekEvt time="9995" objId="4" seek="29270"/>
        <p14:seekEvt time="10012" objId="4" seek="30170"/>
        <p14:seekEvt time="10012" objId="4" seek="30170"/>
        <p14:seekEvt time="10018" objId="4" seek="30170"/>
        <p14:seekEvt time="10019" objId="4" seek="30170"/>
        <p14:seekEvt time="10028" objId="4" seek="31071"/>
        <p14:seekEvt time="10029" objId="4" seek="31071"/>
        <p14:seekEvt time="10045" objId="4" seek="32422"/>
        <p14:seekEvt time="10045" objId="4" seek="32422"/>
        <p14:seekEvt time="10061" objId="4" seek="32422"/>
        <p14:seekEvt time="10062" objId="4" seek="32422"/>
        <p14:seekEvt time="10078" objId="4" seek="32422"/>
        <p14:seekEvt time="10078" objId="4" seek="32422"/>
        <p14:seekEvt time="10096" objId="4" seek="32422"/>
        <p14:seekEvt time="10096" objId="4" seek="32422"/>
        <p14:seekEvt time="10112" objId="4" seek="32422"/>
        <p14:seekEvt time="10113" objId="4" seek="32422"/>
        <p14:seekEvt time="10117" objId="4" seek="32422"/>
        <p14:seekEvt time="10117" objId="4" seek="32422"/>
        <p14:seekEvt time="10128" objId="4" seek="32422"/>
        <p14:seekEvt time="10128" objId="4" seek="32422"/>
        <p14:seekEvt time="10145" objId="4" seek="32422"/>
        <p14:seekEvt time="10145" objId="4" seek="32422"/>
        <p14:seekEvt time="10217" objId="4" seek="32422"/>
        <p14:seekEvt time="10218" objId="4" seek="32422"/>
        <p14:seekEvt time="10317" objId="4" seek="32422"/>
        <p14:seekEvt time="10317" objId="4" seek="32422"/>
        <p14:seekEvt time="10417" objId="4" seek="32422"/>
        <p14:seekEvt time="10417" objId="4" seek="32422"/>
        <p14:seekEvt time="10517" objId="4" seek="32422"/>
        <p14:seekEvt time="10518" objId="4" seek="32422"/>
        <p14:seekEvt time="10617" objId="4" seek="32422"/>
        <p14:seekEvt time="10617" objId="4" seek="32422"/>
        <p14:seekEvt time="10717" objId="4" seek="32422"/>
        <p14:seekEvt time="10717" objId="4" seek="32422"/>
        <p14:seekEvt time="10745" objId="4" seek="32422"/>
        <p14:seekEvt time="10745" objId="4" seek="32422"/>
        <p14:seekEvt time="10761" objId="4" seek="32422"/>
        <p14:seekEvt time="10762" objId="4" seek="32422"/>
        <p14:seekEvt time="10811" objId="4" seek="32422"/>
        <p14:seekEvt time="10812" objId="4" seek="32422"/>
        <p14:seekEvt time="10817" objId="4" seek="32422"/>
        <p14:seekEvt time="10817" objId="4" seek="32422"/>
        <p14:seekEvt time="10829" objId="4" seek="32422"/>
        <p14:seekEvt time="10829" objId="4" seek="32422"/>
        <p14:seekEvt time="10845" objId="4" seek="32422"/>
        <p14:seekEvt time="10845" objId="4" seek="32422"/>
        <p14:seekEvt time="10862" objId="4" seek="32422"/>
        <p14:seekEvt time="10862" objId="4" seek="32422"/>
        <p14:seekEvt time="10878" objId="4" seek="32422"/>
        <p14:seekEvt time="10878" objId="4" seek="32422"/>
        <p14:seekEvt time="10896" objId="4" seek="32422"/>
        <p14:seekEvt time="10896" objId="4" seek="32422"/>
        <p14:seekEvt time="10911" objId="4" seek="31071"/>
        <p14:seekEvt time="10912" objId="4" seek="31071"/>
        <p14:seekEvt time="10918" objId="4" seek="31071"/>
        <p14:seekEvt time="10918" objId="4" seek="31071"/>
        <p14:seekEvt time="10928" objId="4" seek="31071"/>
        <p14:seekEvt time="10928" objId="4" seek="31071"/>
        <p14:seekEvt time="10945" objId="4" seek="31071"/>
        <p14:seekEvt time="10945" objId="4" seek="31071"/>
        <p14:seekEvt time="10961" objId="4" seek="31071"/>
        <p14:seekEvt time="10962" objId="4" seek="31071"/>
        <p14:seekEvt time="10978" objId="4" seek="31071"/>
        <p14:seekEvt time="10978" objId="4" seek="31071"/>
        <p14:seekEvt time="11995" objId="4" seek="31071"/>
        <p14:seekEvt time="11995" objId="4" seek="31071"/>
        <p14:seekEvt time="11998" objId="4" seek="29270"/>
        <p14:seekEvt time="11999" objId="4" seek="29270"/>
        <p14:resumeEvt time="12000" objId="4"/>
        <p14:pauseEvt time="228298" objId="4"/>
        <p14:seekEvt time="228332" objId="4" seek="244064"/>
        <p14:seekEvt time="228334" objId="4" seek="244064"/>
        <p14:seekEvt time="228667" objId="4" seek="247216"/>
        <p14:seekEvt time="228667" objId="4" seek="247216"/>
        <p14:seekEvt time="228684" objId="4" seek="247216"/>
        <p14:seekEvt time="228684" objId="4" seek="247216"/>
        <p14:seekEvt time="228700" objId="4" seek="248117"/>
        <p14:seekEvt time="228701" objId="4" seek="248117"/>
        <p14:seekEvt time="228717" objId="4" seek="248117"/>
        <p14:seekEvt time="228717" objId="4" seek="248117"/>
        <p14:seekEvt time="228734" objId="4" seek="248117"/>
        <p14:seekEvt time="228734" objId="4" seek="248117"/>
        <p14:seekEvt time="228750" objId="4" seek="248117"/>
        <p14:seekEvt time="228751" objId="4" seek="248117"/>
        <p14:seekEvt time="228767" objId="4" seek="248117"/>
        <p14:seekEvt time="228767" objId="4" seek="248117"/>
        <p14:seekEvt time="228784" objId="4" seek="248117"/>
        <p14:seekEvt time="228785" objId="4" seek="248117"/>
        <p14:seekEvt time="228800" objId="4" seek="249018"/>
        <p14:seekEvt time="228801" objId="4" seek="249018"/>
        <p14:seekEvt time="228818" objId="4" seek="249018"/>
        <p14:seekEvt time="228818" objId="4" seek="249018"/>
        <p14:seekEvt time="228834" objId="4" seek="249018"/>
        <p14:seekEvt time="228834" objId="4" seek="249018"/>
        <p14:seekEvt time="228850" objId="4" seek="249918"/>
        <p14:seekEvt time="228851" objId="4" seek="249918"/>
        <p14:seekEvt time="228867" objId="4" seek="249918"/>
        <p14:seekEvt time="228868" objId="4" seek="249918"/>
        <p14:seekEvt time="228883" objId="4" seek="249918"/>
        <p14:seekEvt time="228884" objId="4" seek="249918"/>
        <p14:seekEvt time="228900" objId="4" seek="249918"/>
        <p14:seekEvt time="228901" objId="4" seek="249918"/>
        <p14:seekEvt time="228917" objId="4" seek="250819"/>
        <p14:seekEvt time="228917" objId="4" seek="250819"/>
        <p14:seekEvt time="228934" objId="4" seek="250819"/>
        <p14:seekEvt time="228934" objId="4" seek="250819"/>
        <p14:seekEvt time="228950" objId="4" seek="250819"/>
        <p14:seekEvt time="228951" objId="4" seek="250819"/>
        <p14:seekEvt time="228967" objId="4" seek="250819"/>
        <p14:seekEvt time="228967" objId="4" seek="250819"/>
        <p14:seekEvt time="228984" objId="4" seek="251719"/>
        <p14:seekEvt time="228984" objId="4" seek="251719"/>
        <p14:seekEvt time="229000" objId="4" seek="251719"/>
        <p14:seekEvt time="229001" objId="4" seek="251719"/>
        <p14:seekEvt time="229017" objId="4" seek="251719"/>
        <p14:seekEvt time="229017" objId="4" seek="251719"/>
        <p14:seekEvt time="229034" objId="4" seek="252620"/>
        <p14:seekEvt time="229034" objId="4" seek="252620"/>
        <p14:seekEvt time="229051" objId="4" seek="252620"/>
        <p14:seekEvt time="229052" objId="4" seek="252620"/>
        <p14:seekEvt time="229052" objId="4" seek="252620"/>
        <p14:seekEvt time="229052" objId="4" seek="252620"/>
        <p14:seekEvt time="229084" objId="4" seek="252620"/>
        <p14:seekEvt time="229084" objId="4" seek="252620"/>
        <p14:seekEvt time="229100" objId="4" seek="252620"/>
        <p14:seekEvt time="229101" objId="4" seek="252620"/>
        <p14:seekEvt time="229117" objId="4" seek="252620"/>
        <p14:seekEvt time="229117" objId="4" seek="252620"/>
        <p14:seekEvt time="229134" objId="4" seek="253521"/>
        <p14:seekEvt time="229135" objId="4" seek="253521"/>
        <p14:seekEvt time="229135" objId="4" seek="253521"/>
        <p14:seekEvt time="229136" objId="4" seek="253521"/>
        <p14:seekEvt time="229150" objId="4" seek="253521"/>
        <p14:seekEvt time="229151" objId="4" seek="253521"/>
        <p14:seekEvt time="229167" objId="4" seek="253521"/>
        <p14:seekEvt time="229167" objId="4" seek="253521"/>
        <p14:seekEvt time="229184" objId="4" seek="253521"/>
        <p14:seekEvt time="229184" objId="4" seek="253521"/>
        <p14:seekEvt time="229200" objId="4" seek="254421"/>
        <p14:seekEvt time="229201" objId="4" seek="254421"/>
        <p14:seekEvt time="229217" objId="4" seek="254421"/>
        <p14:seekEvt time="229217" objId="4" seek="254421"/>
        <p14:seekEvt time="229234" objId="4" seek="254421"/>
        <p14:seekEvt time="229234" objId="4" seek="254421"/>
        <p14:seekEvt time="229237" objId="4" seek="254421"/>
        <p14:seekEvt time="229237" objId="4" seek="254421"/>
        <p14:seekEvt time="229250" objId="4" seek="255322"/>
        <p14:seekEvt time="229251" objId="4" seek="255322"/>
        <p14:seekEvt time="229267" objId="4" seek="255322"/>
        <p14:seekEvt time="229267" objId="4" seek="255322"/>
        <p14:seekEvt time="229284" objId="4" seek="256222"/>
        <p14:seekEvt time="229284" objId="4" seek="256222"/>
        <p14:seekEvt time="229300" objId="4" seek="256222"/>
        <p14:seekEvt time="229301" objId="4" seek="256222"/>
        <p14:seekEvt time="229317" objId="4" seek="257573"/>
        <p14:seekEvt time="229317" objId="4" seek="257573"/>
        <p14:seekEvt time="230337" objId="4" seek="257573"/>
        <p14:seekEvt time="230338" objId="4" seek="257573"/>
        <p14:seekEvt time="230342" objId="4" seek="266579"/>
        <p14:seekEvt time="230343" objId="4" seek="266579"/>
        <p14:seekEvt time="230353" objId="4" seek="267930"/>
        <p14:seekEvt time="230354" objId="4" seek="267930"/>
        <p14:seekEvt time="230367" objId="4" seek="267930"/>
        <p14:seekEvt time="230368" objId="4" seek="267930"/>
        <p14:seekEvt time="230384" objId="4" seek="267930"/>
        <p14:seekEvt time="230384" objId="4" seek="267930"/>
        <p14:seekEvt time="230400" objId="4" seek="267930"/>
        <p14:seekEvt time="230401" objId="4" seek="267930"/>
        <p14:seekEvt time="230417" objId="4" seek="267930"/>
        <p14:seekEvt time="230417" objId="4" seek="267930"/>
        <p14:seekEvt time="230434" objId="4" seek="267930"/>
        <p14:seekEvt time="230434" objId="4" seek="267930"/>
        <p14:seekEvt time="230437" objId="4" seek="267930"/>
        <p14:seekEvt time="230437" objId="4" seek="267930"/>
        <p14:seekEvt time="230450" objId="4" seek="267930"/>
        <p14:seekEvt time="230451" objId="4" seek="267930"/>
        <p14:seekEvt time="230467" objId="4" seek="268831"/>
        <p14:seekEvt time="230468" objId="4" seek="268831"/>
        <p14:seekEvt time="230484" objId="4" seek="268831"/>
        <p14:seekEvt time="230484" objId="4" seek="268831"/>
        <p14:seekEvt time="230500" objId="4" seek="268831"/>
        <p14:seekEvt time="230501" objId="4" seek="268831"/>
        <p14:seekEvt time="230517" objId="4" seek="268831"/>
        <p14:seekEvt time="230517" objId="4" seek="268831"/>
        <p14:seekEvt time="230534" objId="4" seek="268831"/>
        <p14:seekEvt time="230534" objId="4" seek="268831"/>
        <p14:seekEvt time="230537" objId="4" seek="268831"/>
        <p14:seekEvt time="230537" objId="4" seek="268831"/>
        <p14:seekEvt time="230550" objId="4" seek="268831"/>
        <p14:seekEvt time="230551" objId="4" seek="268831"/>
        <p14:seekEvt time="230567" objId="4" seek="268831"/>
        <p14:seekEvt time="230567" objId="4" seek="268831"/>
        <p14:seekEvt time="230600" objId="4" seek="268831"/>
        <p14:seekEvt time="230601" objId="4" seek="268831"/>
        <p14:seekEvt time="230617" objId="4" seek="268831"/>
        <p14:seekEvt time="230617" objId="4" seek="268831"/>
        <p14:seekEvt time="230634" objId="4" seek="268831"/>
        <p14:seekEvt time="230634" objId="4" seek="268831"/>
        <p14:seekEvt time="230637" objId="4" seek="268831"/>
        <p14:seekEvt time="230637" objId="4" seek="268831"/>
        <p14:seekEvt time="230650" objId="4" seek="268831"/>
        <p14:seekEvt time="230651" objId="4" seek="268831"/>
        <p14:seekEvt time="230667" objId="4" seek="268831"/>
        <p14:seekEvt time="230667" objId="4" seek="268831"/>
        <p14:seekEvt time="230684" objId="4" seek="268831"/>
        <p14:seekEvt time="230684" objId="4" seek="268831"/>
        <p14:seekEvt time="230701" objId="4" seek="268831"/>
        <p14:seekEvt time="230701" objId="4" seek="268831"/>
        <p14:seekEvt time="230717" objId="4" seek="268831"/>
        <p14:seekEvt time="230717" objId="4" seek="268831"/>
        <p14:seekEvt time="230734" objId="4" seek="269731"/>
        <p14:seekEvt time="230734" objId="4" seek="269731"/>
        <p14:seekEvt time="230736" objId="4" seek="269731"/>
        <p14:seekEvt time="230737" objId="4" seek="269731"/>
        <p14:seekEvt time="230750" objId="4" seek="269731"/>
        <p14:seekEvt time="230751" objId="4" seek="269731"/>
        <p14:seekEvt time="230767" objId="4" seek="269731"/>
        <p14:seekEvt time="230767" objId="4" seek="269731"/>
        <p14:seekEvt time="230785" objId="4" seek="269731"/>
        <p14:seekEvt time="230785" objId="4" seek="269731"/>
        <p14:seekEvt time="230800" objId="4" seek="269731"/>
        <p14:seekEvt time="230801" objId="4" seek="269731"/>
        <p14:seekEvt time="230817" objId="4" seek="269731"/>
        <p14:seekEvt time="230817" objId="4" seek="269731"/>
        <p14:seekEvt time="230836" objId="4" seek="269731"/>
        <p14:seekEvt time="230836" objId="4" seek="269731"/>
        <p14:seekEvt time="230867" objId="4" seek="269731"/>
        <p14:seekEvt time="230867" objId="4" seek="269731"/>
        <p14:seekEvt time="230884" objId="4" seek="269731"/>
        <p14:seekEvt time="230884" objId="4" seek="269731"/>
        <p14:seekEvt time="230900" objId="4" seek="269731"/>
        <p14:seekEvt time="230901" objId="4" seek="269731"/>
        <p14:seekEvt time="230917" objId="4" seek="270632"/>
        <p14:seekEvt time="230917" objId="4" seek="270632"/>
        <p14:seekEvt time="230934" objId="4" seek="270632"/>
        <p14:seekEvt time="230934" objId="4" seek="270632"/>
        <p14:seekEvt time="230937" objId="4" seek="270632"/>
        <p14:seekEvt time="230937" objId="4" seek="270632"/>
        <p14:seekEvt time="230950" objId="4" seek="270632"/>
        <p14:seekEvt time="230951" objId="4" seek="270632"/>
        <p14:seekEvt time="230967" objId="4" seek="271533"/>
        <p14:seekEvt time="230967" objId="4" seek="271533"/>
        <p14:seekEvt time="230984" objId="4" seek="271533"/>
        <p14:seekEvt time="230984" objId="4" seek="271533"/>
        <p14:seekEvt time="231000" objId="4" seek="271533"/>
        <p14:seekEvt time="231001" objId="4" seek="271533"/>
        <p14:seekEvt time="231036" objId="4" seek="271533"/>
        <p14:seekEvt time="231036" objId="4" seek="271533"/>
        <p14:seekEvt time="231136" objId="4" seek="271533"/>
        <p14:seekEvt time="231136" objId="4" seek="271533"/>
        <p14:seekEvt time="231236" objId="4" seek="271533"/>
        <p14:seekEvt time="231236" objId="4" seek="271533"/>
        <p14:seekEvt time="231336" objId="4" seek="271533"/>
        <p14:seekEvt time="231336" objId="4" seek="271533"/>
        <p14:seekEvt time="231436" objId="4" seek="271533"/>
        <p14:seekEvt time="231436" objId="4" seek="271533"/>
        <p14:seekEvt time="231450" objId="4" seek="271533"/>
        <p14:seekEvt time="231451" objId="4" seek="271533"/>
        <p14:seekEvt time="231467" objId="4" seek="271533"/>
        <p14:seekEvt time="231467" objId="4" seek="271533"/>
        <p14:seekEvt time="231536" objId="4" seek="271533"/>
        <p14:seekEvt time="231536" objId="4" seek="271533"/>
        <p14:seekEvt time="232553" objId="4" seek="271533"/>
        <p14:seekEvt time="232554" objId="4" seek="271533"/>
        <p14:seekEvt time="232557" objId="4" seek="271533"/>
        <p14:seekEvt time="232558" objId="4" seek="271533"/>
        <p14:resumeEvt time="232560" objId="4"/>
        <p14:stopEvt time="488439" objId="4"/>
        <p14:playEvt time="488474" objId="4"/>
        <p14:stopEvt time="490494" objId="4"/>
      </p14:showEvtLst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0B03BC8C-E330-5C00-FE7D-323FAD650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19</a:t>
            </a:fld>
            <a:endParaRPr lang="it-IT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282ACD7D-5967-40AF-C64B-12A48DFAE42C}"/>
              </a:ext>
            </a:extLst>
          </p:cNvPr>
          <p:cNvSpPr txBox="1"/>
          <p:nvPr/>
        </p:nvSpPr>
        <p:spPr>
          <a:xfrm>
            <a:off x="6318079" y="34377"/>
            <a:ext cx="17671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400" dirty="0"/>
              <a:t>Coltelli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71843FF4-AC43-BFDC-517F-DFE7920B5D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4707" y="2911142"/>
            <a:ext cx="3735309" cy="3532733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495E817C-BD33-2496-BADF-B2B711C105A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679" t="4334" r="6781" b="5718"/>
          <a:stretch>
            <a:fillRect/>
          </a:stretch>
        </p:blipFill>
        <p:spPr>
          <a:xfrm>
            <a:off x="273984" y="414125"/>
            <a:ext cx="5259308" cy="4509824"/>
          </a:xfrm>
          <a:prstGeom prst="rect">
            <a:avLst/>
          </a:prstGeom>
        </p:spPr>
      </p:pic>
      <p:pic>
        <p:nvPicPr>
          <p:cNvPr id="5" name="Audio 4">
            <a:extLst>
              <a:ext uri="{FF2B5EF4-FFF2-40B4-BE49-F238E27FC236}">
                <a16:creationId xmlns:a16="http://schemas.microsoft.com/office/drawing/2014/main" id="{CE57CF24-7422-1E6A-808C-4FD711F8CD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69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3686">
        <p:fade/>
      </p:transition>
    </mc:Choice>
    <mc:Fallback xmlns="">
      <p:transition spd="med" advTm="11368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9C9ACA44-2F2C-DDFD-4767-69FB8AEA0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20</a:t>
            </a:fld>
            <a:endParaRPr lang="it-IT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5BFB5FF3-C95C-33F2-2E5F-9C0BEE7B235D}"/>
              </a:ext>
            </a:extLst>
          </p:cNvPr>
          <p:cNvSpPr txBox="1"/>
          <p:nvPr/>
        </p:nvSpPr>
        <p:spPr>
          <a:xfrm>
            <a:off x="5763410" y="0"/>
            <a:ext cx="17671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400" dirty="0"/>
              <a:t>Coltelli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FEA4DA34-C491-CF15-D8D8-3E7D7559A7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3882016" cy="6858000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F8922D67-6383-9AE9-FFF4-ABAEAEE51E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9084" y="1770184"/>
            <a:ext cx="4648231" cy="3317631"/>
          </a:xfrm>
          <a:prstGeom prst="rect">
            <a:avLst/>
          </a:prstGeom>
        </p:spPr>
      </p:pic>
      <p:pic>
        <p:nvPicPr>
          <p:cNvPr id="6" name="Audio 5">
            <a:extLst>
              <a:ext uri="{FF2B5EF4-FFF2-40B4-BE49-F238E27FC236}">
                <a16:creationId xmlns:a16="http://schemas.microsoft.com/office/drawing/2014/main" id="{97B049C2-04D5-F423-92E9-46C120648E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18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47760">
        <p:fade/>
      </p:transition>
    </mc:Choice>
    <mc:Fallback xmlns="">
      <p:transition spd="med" advTm="1477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972589" y="112770"/>
            <a:ext cx="6378633" cy="1143000"/>
          </a:xfrm>
        </p:spPr>
        <p:txBody>
          <a:bodyPr/>
          <a:lstStyle/>
          <a:p>
            <a:r>
              <a:rPr lang="it-IT" dirty="0"/>
              <a:t>Storia della </a:t>
            </a:r>
            <a:r>
              <a:rPr lang="it-IT" i="1" dirty="0"/>
              <a:t>Katana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21</a:t>
            </a:fld>
            <a:endParaRPr lang="it-IT"/>
          </a:p>
        </p:txBody>
      </p:sp>
      <p:pic>
        <p:nvPicPr>
          <p:cNvPr id="4" name="Immagine 3" descr="swordmake_2010EK5229 vedi sito lacche armature Vic e Alb Mus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38332"/>
            <a:ext cx="3433770" cy="510058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F105061C-031F-F828-2751-E331BDB20C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1137872"/>
            <a:ext cx="3731295" cy="5336377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17E8808E-FAB0-2CCA-C29A-6FAE823C8B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899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90952">
        <p:fade/>
      </p:transition>
    </mc:Choice>
    <mc:Fallback>
      <p:transition spd="med" advTm="9095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5662"/>
          </a:xfrm>
        </p:spPr>
        <p:txBody>
          <a:bodyPr/>
          <a:lstStyle/>
          <a:p>
            <a:r>
              <a:rPr lang="it-IT" dirty="0"/>
              <a:t>I periodi della spada giapponese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22</a:t>
            </a:fld>
            <a:endParaRPr lang="it-IT"/>
          </a:p>
        </p:txBody>
      </p:sp>
      <p:pic>
        <p:nvPicPr>
          <p:cNvPr id="4" name="Immagine 3" descr="japanese-swords-evolution-e1306428155646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300" y="1298327"/>
            <a:ext cx="7874000" cy="5445492"/>
          </a:xfrm>
          <a:prstGeom prst="rect">
            <a:avLst/>
          </a:prstGeom>
        </p:spPr>
      </p:pic>
      <p:pic>
        <p:nvPicPr>
          <p:cNvPr id="6" name="Audio 5">
            <a:extLst>
              <a:ext uri="{FF2B5EF4-FFF2-40B4-BE49-F238E27FC236}">
                <a16:creationId xmlns:a16="http://schemas.microsoft.com/office/drawing/2014/main" id="{ECA61FFC-D7CD-341A-4EAB-AFA0A9B504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183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44041">
        <p:fade/>
      </p:transition>
    </mc:Choice>
    <mc:Fallback>
      <p:transition spd="med" advTm="24404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t-IT" dirty="0"/>
              <a:t>Le cinque scuole storiche </a:t>
            </a:r>
            <a:r>
              <a:rPr lang="it-IT" i="1" dirty="0" err="1"/>
              <a:t>Gokaden</a:t>
            </a:r>
            <a:endParaRPr lang="it-IT" i="1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23</a:t>
            </a:fld>
            <a:endParaRPr lang="it-IT"/>
          </a:p>
        </p:txBody>
      </p:sp>
      <p:pic>
        <p:nvPicPr>
          <p:cNvPr id="4" name="Immagine 3" descr="IMG_2274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330066"/>
            <a:ext cx="7912100" cy="5391409"/>
          </a:xfrm>
          <a:prstGeom prst="rect">
            <a:avLst/>
          </a:prstGeom>
        </p:spPr>
      </p:pic>
      <p:pic>
        <p:nvPicPr>
          <p:cNvPr id="6" name="Audio 5">
            <a:extLst>
              <a:ext uri="{FF2B5EF4-FFF2-40B4-BE49-F238E27FC236}">
                <a16:creationId xmlns:a16="http://schemas.microsoft.com/office/drawing/2014/main" id="{7392D713-3AA5-946D-A17D-6AF4276DBF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324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4984">
        <p:fade/>
      </p:transition>
    </mc:Choice>
    <mc:Fallback>
      <p:transition spd="med" advTm="2498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Katane</a:t>
            </a:r>
            <a:r>
              <a:rPr lang="it-IT" dirty="0"/>
              <a:t> periodo </a:t>
            </a:r>
            <a:r>
              <a:rPr lang="it-IT" dirty="0" err="1"/>
              <a:t>Shinto</a:t>
            </a:r>
            <a:endParaRPr lang="it-IT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24</a:t>
            </a:fld>
            <a:endParaRPr lang="it-IT"/>
          </a:p>
        </p:txBody>
      </p:sp>
      <p:pic>
        <p:nvPicPr>
          <p:cNvPr id="4" name="Immagine 3" descr="PB022117 copi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272" y="1324429"/>
            <a:ext cx="4465560" cy="3349171"/>
          </a:xfrm>
          <a:prstGeom prst="rect">
            <a:avLst/>
          </a:prstGeom>
        </p:spPr>
      </p:pic>
      <p:pic>
        <p:nvPicPr>
          <p:cNvPr id="5" name="Immagine 4" descr="PB022116 copia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3239" y="1324429"/>
            <a:ext cx="3703561" cy="2777671"/>
          </a:xfrm>
          <a:prstGeom prst="rect">
            <a:avLst/>
          </a:prstGeom>
        </p:spPr>
      </p:pic>
      <p:pic>
        <p:nvPicPr>
          <p:cNvPr id="6" name="Immagine 5" descr="tanba-no-kami_edit-25-s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6639" y="3950712"/>
            <a:ext cx="4252382" cy="2770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142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Tsuba</a:t>
            </a:r>
            <a:r>
              <a:rPr lang="it-IT" dirty="0"/>
              <a:t> del periodo </a:t>
            </a:r>
            <a:r>
              <a:rPr lang="it-IT" dirty="0" err="1"/>
              <a:t>Shinto</a:t>
            </a:r>
            <a:endParaRPr lang="it-IT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25</a:t>
            </a:fld>
            <a:endParaRPr lang="it-IT"/>
          </a:p>
        </p:txBody>
      </p:sp>
      <p:pic>
        <p:nvPicPr>
          <p:cNvPr id="4" name="Immagine 3" descr="main-image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900" y="1417638"/>
            <a:ext cx="2608262" cy="2608262"/>
          </a:xfrm>
          <a:prstGeom prst="rect">
            <a:avLst/>
          </a:prstGeom>
        </p:spPr>
      </p:pic>
      <p:pic>
        <p:nvPicPr>
          <p:cNvPr id="5" name="Immagine 4" descr="NYR_3832_0001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2740" y="1417638"/>
            <a:ext cx="2864310" cy="2820450"/>
          </a:xfrm>
          <a:prstGeom prst="rect">
            <a:avLst/>
          </a:prstGeom>
        </p:spPr>
      </p:pic>
      <p:pic>
        <p:nvPicPr>
          <p:cNvPr id="6" name="Immagine 5" descr="s-l640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1600" y="3792078"/>
            <a:ext cx="2489200" cy="2586182"/>
          </a:xfrm>
          <a:prstGeom prst="rect">
            <a:avLst/>
          </a:prstGeom>
        </p:spPr>
      </p:pic>
      <p:pic>
        <p:nvPicPr>
          <p:cNvPr id="7" name="Immagine 6" descr="Tsuba 1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135" y="3937000"/>
            <a:ext cx="3634705" cy="2419350"/>
          </a:xfrm>
          <a:prstGeom prst="rect">
            <a:avLst/>
          </a:prstGeom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689C0E37-8A39-E8BE-338C-661BB80138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381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9024">
        <p:fade/>
      </p:transition>
    </mc:Choice>
    <mc:Fallback>
      <p:transition spd="med" advTm="2902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t-IT" dirty="0" err="1"/>
              <a:t>Yoshindo</a:t>
            </a:r>
            <a:r>
              <a:rPr lang="it-IT" dirty="0"/>
              <a:t> </a:t>
            </a:r>
            <a:r>
              <a:rPr lang="it-IT" dirty="0" err="1"/>
              <a:t>Yoshihara</a:t>
            </a:r>
            <a:br>
              <a:rPr lang="it-IT" dirty="0"/>
            </a:br>
            <a:r>
              <a:rPr lang="it-IT" sz="3600" dirty="0" err="1"/>
              <a:t>Ningen</a:t>
            </a:r>
            <a:r>
              <a:rPr lang="it-IT" sz="3600" dirty="0"/>
              <a:t> </a:t>
            </a:r>
            <a:r>
              <a:rPr lang="it-IT" sz="3600" dirty="0" err="1"/>
              <a:t>Kokuho</a:t>
            </a:r>
            <a:endParaRPr lang="it-IT" sz="3600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26</a:t>
            </a:fld>
            <a:endParaRPr lang="it-IT"/>
          </a:p>
        </p:txBody>
      </p:sp>
      <p:pic>
        <p:nvPicPr>
          <p:cNvPr id="4" name="Immagine 3" descr="Yoshihara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870" y="2463800"/>
            <a:ext cx="4723930" cy="3162300"/>
          </a:xfrm>
          <a:prstGeom prst="rect">
            <a:avLst/>
          </a:prstGeom>
        </p:spPr>
      </p:pic>
      <p:pic>
        <p:nvPicPr>
          <p:cNvPr id="5" name="Immagine 4" descr="Yoshihara 1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1" y="1563392"/>
            <a:ext cx="3187318" cy="4792958"/>
          </a:xfrm>
          <a:prstGeom prst="rect">
            <a:avLst/>
          </a:prstGeom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A571B3BF-2BF4-2D2D-76CC-603A79158F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927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32017">
        <p:fade/>
      </p:transition>
    </mc:Choice>
    <mc:Fallback>
      <p:transition spd="med" advTm="13201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Com’è fatta la </a:t>
            </a:r>
            <a:r>
              <a:rPr lang="it-IT" i="1" dirty="0"/>
              <a:t>Katana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27</a:t>
            </a:fld>
            <a:endParaRPr lang="it-IT"/>
          </a:p>
        </p:txBody>
      </p:sp>
      <p:pic>
        <p:nvPicPr>
          <p:cNvPr id="4" name="Immagine 3" descr="katana5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" y="1619250"/>
            <a:ext cx="7620000" cy="3619500"/>
          </a:xfrm>
          <a:prstGeom prst="rect">
            <a:avLst/>
          </a:prstGeom>
        </p:spPr>
      </p:pic>
      <p:pic>
        <p:nvPicPr>
          <p:cNvPr id="6" name="Audio 5">
            <a:extLst>
              <a:ext uri="{FF2B5EF4-FFF2-40B4-BE49-F238E27FC236}">
                <a16:creationId xmlns:a16="http://schemas.microsoft.com/office/drawing/2014/main" id="{69CABC96-0F99-D3DA-6C58-AC3A4BDF91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145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6618">
        <p:fade/>
      </p:transition>
    </mc:Choice>
    <mc:Fallback>
      <p:transition spd="med" advTm="6661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La forgiatura</a:t>
            </a:r>
            <a:endParaRPr lang="it-IT" i="1" dirty="0"/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28</a:t>
            </a:fld>
            <a:endParaRPr lang="it-IT"/>
          </a:p>
        </p:txBody>
      </p:sp>
      <p:pic>
        <p:nvPicPr>
          <p:cNvPr id="4" name="Immagine 3" descr="Tatara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28" y="1177550"/>
            <a:ext cx="4518472" cy="3388854"/>
          </a:xfrm>
          <a:prstGeom prst="rect">
            <a:avLst/>
          </a:prstGeom>
        </p:spPr>
      </p:pic>
      <p:pic>
        <p:nvPicPr>
          <p:cNvPr id="5" name="Immagine 4" descr="Tama hagane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5200" y="3451674"/>
            <a:ext cx="4359735" cy="3269801"/>
          </a:xfrm>
          <a:prstGeom prst="rect">
            <a:avLst/>
          </a:prstGeom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928E746F-6BAB-2B1A-CD56-86FD96B086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18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1629">
        <p:fade/>
      </p:transition>
    </mc:Choice>
    <mc:Fallback>
      <p:transition spd="med" advTm="516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La forgiatura</a:t>
            </a:r>
          </a:p>
        </p:txBody>
      </p:sp>
      <p:sp>
        <p:nvSpPr>
          <p:cNvPr id="3" name="Segnaposto numero diapositiva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29</a:t>
            </a:fld>
            <a:endParaRPr lang="it-IT"/>
          </a:p>
        </p:txBody>
      </p:sp>
      <p:pic>
        <p:nvPicPr>
          <p:cNvPr id="4" name="Immagine 3" descr="katana-forging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18" y="1698369"/>
            <a:ext cx="8948782" cy="4232532"/>
          </a:xfrm>
          <a:prstGeom prst="rect">
            <a:avLst/>
          </a:prstGeom>
        </p:spPr>
      </p:pic>
      <p:pic>
        <p:nvPicPr>
          <p:cNvPr id="6" name="Audio 5">
            <a:extLst>
              <a:ext uri="{FF2B5EF4-FFF2-40B4-BE49-F238E27FC236}">
                <a16:creationId xmlns:a16="http://schemas.microsoft.com/office/drawing/2014/main" id="{2451A147-7377-1F42-1B09-1DC260ED71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25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0770">
        <p:fade/>
      </p:transition>
    </mc:Choice>
    <mc:Fallback>
      <p:transition spd="med" advTm="5077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3A1B5A5E-61AC-5FF2-4B9F-CFEF66FE8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30</a:t>
            </a:fld>
            <a:endParaRPr lang="it-IT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4AAC70B8-6789-B52C-62FC-C61B789681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817" y="1093965"/>
            <a:ext cx="3609401" cy="1955558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6CB5AD85-0168-E0D6-85E1-86581B4077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724" y="3887552"/>
            <a:ext cx="3575316" cy="1955559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FBFD992D-69AC-8062-1FDB-5E274D1B0C7D}"/>
              </a:ext>
            </a:extLst>
          </p:cNvPr>
          <p:cNvSpPr txBox="1"/>
          <p:nvPr/>
        </p:nvSpPr>
        <p:spPr>
          <a:xfrm>
            <a:off x="293139" y="35556"/>
            <a:ext cx="30721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400" dirty="0"/>
              <a:t>La forgiatura</a:t>
            </a: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80BFDD86-4FE1-8DAD-A719-E786F78B6D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3930" y="136525"/>
            <a:ext cx="4046692" cy="2450497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ADC4A646-1FA4-97E2-0ABA-F51A302A39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6024" y="4964747"/>
            <a:ext cx="2019416" cy="1756728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3DCBD73D-60A7-A030-0470-E2D0C9FE61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51861" y="2741788"/>
            <a:ext cx="4699000" cy="2070100"/>
          </a:xfrm>
          <a:prstGeom prst="rect">
            <a:avLst/>
          </a:prstGeom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55690740-BAFE-317A-802F-FBA69E2D02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194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18572">
        <p:fade/>
      </p:transition>
    </mc:Choice>
    <mc:Fallback>
      <p:transition spd="med" advTm="11857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347EFE41-1016-B9B5-A729-7AF67CFD4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31</a:t>
            </a:fld>
            <a:endParaRPr lang="it-IT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2D0573A7-1FBC-CF1C-6AA6-E6CA3A2BE930}"/>
              </a:ext>
            </a:extLst>
          </p:cNvPr>
          <p:cNvSpPr txBox="1"/>
          <p:nvPr/>
        </p:nvSpPr>
        <p:spPr>
          <a:xfrm>
            <a:off x="5700712" y="48744"/>
            <a:ext cx="320042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4400" dirty="0"/>
              <a:t>La forgiatura </a:t>
            </a:r>
          </a:p>
          <a:p>
            <a:pPr algn="ctr"/>
            <a:r>
              <a:rPr lang="it-IT" sz="4400" dirty="0"/>
              <a:t>             </a:t>
            </a:r>
            <a:r>
              <a:rPr lang="it-IT" sz="4400" dirty="0" err="1"/>
              <a:t>Hada</a:t>
            </a:r>
            <a:endParaRPr lang="it-IT" sz="4400" dirty="0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865AFFAB-6405-BBEC-75CC-0E1C146306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341" y="1525758"/>
            <a:ext cx="4537699" cy="1203055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B73ADA29-5D87-1E86-B551-4049C9DEB970}"/>
              </a:ext>
            </a:extLst>
          </p:cNvPr>
          <p:cNvSpPr txBox="1"/>
          <p:nvPr/>
        </p:nvSpPr>
        <p:spPr>
          <a:xfrm>
            <a:off x="4934316" y="1914031"/>
            <a:ext cx="153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/>
              <a:t>Masame</a:t>
            </a:r>
            <a:r>
              <a:rPr lang="it-IT" dirty="0"/>
              <a:t> </a:t>
            </a:r>
            <a:r>
              <a:rPr lang="it-IT" dirty="0" err="1"/>
              <a:t>Hada</a:t>
            </a:r>
            <a:endParaRPr lang="it-IT" dirty="0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F861BCE8-720B-08EF-E99D-E2A2743FB9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3341" y="3015134"/>
            <a:ext cx="4537700" cy="1808621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0A11FC19-6DE3-B56C-9D80-CEC26DB44407}"/>
              </a:ext>
            </a:extLst>
          </p:cNvPr>
          <p:cNvSpPr txBox="1"/>
          <p:nvPr/>
        </p:nvSpPr>
        <p:spPr>
          <a:xfrm>
            <a:off x="4869116" y="3687820"/>
            <a:ext cx="1801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/>
              <a:t>Matsukawa</a:t>
            </a:r>
            <a:r>
              <a:rPr lang="it-IT" dirty="0"/>
              <a:t> </a:t>
            </a:r>
            <a:r>
              <a:rPr lang="it-IT" dirty="0" err="1"/>
              <a:t>Hada</a:t>
            </a:r>
            <a:endParaRPr lang="it-IT" dirty="0"/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72F7DDAF-6FDC-B7EA-F8A6-50EA843164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589" y="5110076"/>
            <a:ext cx="4537699" cy="1415761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E22B18DA-A42F-0548-BF11-AE285A357BDA}"/>
              </a:ext>
            </a:extLst>
          </p:cNvPr>
          <p:cNvSpPr txBox="1"/>
          <p:nvPr/>
        </p:nvSpPr>
        <p:spPr>
          <a:xfrm>
            <a:off x="4986489" y="5633290"/>
            <a:ext cx="1566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/>
              <a:t>Mokume</a:t>
            </a:r>
            <a:r>
              <a:rPr lang="it-IT" dirty="0"/>
              <a:t> </a:t>
            </a:r>
            <a:r>
              <a:rPr lang="it-IT" dirty="0" err="1"/>
              <a:t>Hada</a:t>
            </a:r>
            <a:endParaRPr lang="it-IT" dirty="0"/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007E49D2-F409-CA17-5C21-34BBC3E498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2860" y="381493"/>
            <a:ext cx="4478180" cy="918027"/>
          </a:xfrm>
          <a:prstGeom prst="rect">
            <a:avLst/>
          </a:prstGeom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75AC2720-CE62-625E-A63F-357B56BF95BB}"/>
              </a:ext>
            </a:extLst>
          </p:cNvPr>
          <p:cNvSpPr txBox="1"/>
          <p:nvPr/>
        </p:nvSpPr>
        <p:spPr>
          <a:xfrm>
            <a:off x="4869116" y="930188"/>
            <a:ext cx="1415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/>
              <a:t>Ayasugi</a:t>
            </a:r>
            <a:r>
              <a:rPr lang="it-IT" dirty="0"/>
              <a:t> </a:t>
            </a:r>
            <a:r>
              <a:rPr lang="it-IT" dirty="0" err="1"/>
              <a:t>hada</a:t>
            </a:r>
            <a:endParaRPr lang="it-IT" dirty="0"/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0AEEFD46-3458-5CA1-7B6A-6BF3C7E5BD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884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7384">
        <p:fade/>
      </p:transition>
    </mc:Choice>
    <mc:Fallback>
      <p:transition spd="med" advTm="3738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126F74E2-C04A-A069-964F-D8B913E05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32</a:t>
            </a:fld>
            <a:endParaRPr lang="it-IT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891B787-2CD0-BC71-6CEF-F69F7E5BD1DC}"/>
              </a:ext>
            </a:extLst>
          </p:cNvPr>
          <p:cNvSpPr txBox="1"/>
          <p:nvPr/>
        </p:nvSpPr>
        <p:spPr>
          <a:xfrm>
            <a:off x="1306046" y="165123"/>
            <a:ext cx="653191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4400" dirty="0"/>
              <a:t>La forgiatura </a:t>
            </a:r>
          </a:p>
          <a:p>
            <a:pPr algn="ctr"/>
            <a:r>
              <a:rPr lang="it-IT" sz="4400" dirty="0"/>
              <a:t>         la tempra differenziata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DA3F048E-83CE-763F-1591-C9040C6542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650" y="1624601"/>
            <a:ext cx="5426764" cy="3608798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3019BC41-8DB5-545F-5C49-B5450F5C29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8235" y="5066271"/>
            <a:ext cx="4909930" cy="1697378"/>
          </a:xfrm>
          <a:prstGeom prst="rect">
            <a:avLst/>
          </a:prstGeom>
        </p:spPr>
      </p:pic>
      <p:pic>
        <p:nvPicPr>
          <p:cNvPr id="6" name="Audio 5">
            <a:extLst>
              <a:ext uri="{FF2B5EF4-FFF2-40B4-BE49-F238E27FC236}">
                <a16:creationId xmlns:a16="http://schemas.microsoft.com/office/drawing/2014/main" id="{EC0BA06F-9990-45AF-EDF8-0F02263881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50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56966">
        <p:fade/>
      </p:transition>
    </mc:Choice>
    <mc:Fallback>
      <p:transition spd="med" advTm="15696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numero diapositiva 1">
            <a:extLst>
              <a:ext uri="{FF2B5EF4-FFF2-40B4-BE49-F238E27FC236}">
                <a16:creationId xmlns:a16="http://schemas.microsoft.com/office/drawing/2014/main" id="{B718C187-95D7-32C9-2EDA-BA232C047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33</a:t>
            </a:fld>
            <a:endParaRPr lang="it-IT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4975B292-FB6F-3E5A-EF2B-4BDFC26B55F0}"/>
              </a:ext>
            </a:extLst>
          </p:cNvPr>
          <p:cNvSpPr txBox="1"/>
          <p:nvPr/>
        </p:nvSpPr>
        <p:spPr>
          <a:xfrm>
            <a:off x="2971790" y="165123"/>
            <a:ext cx="320042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4400" dirty="0"/>
              <a:t>La forgiatura </a:t>
            </a:r>
          </a:p>
          <a:p>
            <a:pPr algn="ctr"/>
            <a:r>
              <a:rPr lang="it-IT" sz="4400" dirty="0"/>
              <a:t>Hamon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23F973C7-ABAC-8EA5-4036-9926FDCD6C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537960" y="2126853"/>
            <a:ext cx="3651655" cy="952606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03FC0593-EA87-2BEC-C3AF-8E7BF8D1B309}"/>
              </a:ext>
            </a:extLst>
          </p:cNvPr>
          <p:cNvSpPr txBox="1"/>
          <p:nvPr/>
        </p:nvSpPr>
        <p:spPr>
          <a:xfrm>
            <a:off x="4657725" y="2159974"/>
            <a:ext cx="2383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/>
              <a:t>Suguha</a:t>
            </a:r>
            <a:r>
              <a:rPr lang="it-IT" dirty="0"/>
              <a:t> (Hamon diritto)</a:t>
            </a: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1C6BD126-04B6-F6D3-2529-3099D9581B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960" y="4280901"/>
            <a:ext cx="3651655" cy="952606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D4914BA4-38D7-D39B-8BC6-7BEDB01435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960" y="5506793"/>
            <a:ext cx="3651655" cy="952605"/>
          </a:xfrm>
          <a:prstGeom prst="rect">
            <a:avLst/>
          </a:prstGeom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5F07BBB-3C60-272D-81D2-5339D66C7A05}"/>
              </a:ext>
            </a:extLst>
          </p:cNvPr>
          <p:cNvSpPr txBox="1"/>
          <p:nvPr/>
        </p:nvSpPr>
        <p:spPr>
          <a:xfrm>
            <a:off x="4705004" y="3408218"/>
            <a:ext cx="2770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/>
              <a:t>Gunome</a:t>
            </a:r>
            <a:r>
              <a:rPr lang="it-IT" dirty="0"/>
              <a:t> (Hamon ondulato)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7FEC6ADC-7B56-8876-CC46-4AD1A9B8E3FB}"/>
              </a:ext>
            </a:extLst>
          </p:cNvPr>
          <p:cNvSpPr txBox="1"/>
          <p:nvPr/>
        </p:nvSpPr>
        <p:spPr>
          <a:xfrm>
            <a:off x="4657725" y="5872163"/>
            <a:ext cx="3545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err="1"/>
              <a:t>Choji</a:t>
            </a:r>
            <a:r>
              <a:rPr lang="it-IT" dirty="0"/>
              <a:t> (Hamon a chiodo di Garofano)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BCBE10DD-E52D-6C64-BB90-3189FF205D9E}"/>
              </a:ext>
            </a:extLst>
          </p:cNvPr>
          <p:cNvSpPr txBox="1"/>
          <p:nvPr/>
        </p:nvSpPr>
        <p:spPr>
          <a:xfrm>
            <a:off x="4705004" y="4656462"/>
            <a:ext cx="3508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/>
              <a:t>Notare (Hamon Ondulato Morbido)</a:t>
            </a:r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EE36A1A4-6845-E332-36DC-0ED7E51911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960" y="3171023"/>
            <a:ext cx="3651655" cy="912913"/>
          </a:xfrm>
          <a:prstGeom prst="rect">
            <a:avLst/>
          </a:prstGeom>
        </p:spPr>
      </p:pic>
      <p:pic>
        <p:nvPicPr>
          <p:cNvPr id="5" name="Audio 4">
            <a:extLst>
              <a:ext uri="{FF2B5EF4-FFF2-40B4-BE49-F238E27FC236}">
                <a16:creationId xmlns:a16="http://schemas.microsoft.com/office/drawing/2014/main" id="{45FFA6EE-F2E0-1376-E9C9-4EBC4B1353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602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84691">
        <p:fade/>
      </p:transition>
    </mc:Choice>
    <mc:Fallback>
      <p:transition spd="med" advTm="18469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7A69D9C-D5C0-458F-A08E-B957ACB50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Bizen</a:t>
            </a:r>
            <a:r>
              <a:rPr lang="it-IT" dirty="0"/>
              <a:t> </a:t>
            </a:r>
            <a:r>
              <a:rPr lang="it-IT" dirty="0" err="1"/>
              <a:t>Osafune</a:t>
            </a:r>
            <a:r>
              <a:rPr lang="it-IT" dirty="0"/>
              <a:t> </a:t>
            </a:r>
            <a:r>
              <a:rPr lang="it-IT" dirty="0" err="1"/>
              <a:t>sword</a:t>
            </a:r>
            <a:endParaRPr lang="it-IT" dirty="0"/>
          </a:p>
        </p:txBody>
      </p:sp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83EC1DD5-1EF4-490A-8E63-1EEBAA51C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3CA67-9365-7046-8137-E6B5F23E63F3}" type="slidenum">
              <a:rPr lang="it-IT" smtClean="0"/>
              <a:t>34</a:t>
            </a:fld>
            <a:endParaRPr lang="it-IT"/>
          </a:p>
        </p:txBody>
      </p:sp>
      <p:pic>
        <p:nvPicPr>
          <p:cNvPr id="4" name="Bizen Osafune Japanese Sword[1]">
            <a:hlinkClick r:id="" action="ppaction://media"/>
            <a:extLst>
              <a:ext uri="{FF2B5EF4-FFF2-40B4-BE49-F238E27FC236}">
                <a16:creationId xmlns:a16="http://schemas.microsoft.com/office/drawing/2014/main" id="{59496643-2823-4FDE-B913-2A83B51770C2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09588" y="1193800"/>
            <a:ext cx="8124825" cy="4572000"/>
          </a:xfrm>
          <a:prstGeom prst="rect">
            <a:avLst/>
          </a:prstGeom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870CE6F7-9B1B-88E1-A1C5-8010D13B93F4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24586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72421">
        <p:fade/>
      </p:transition>
    </mc:Choice>
    <mc:Fallback>
      <p:transition spd="med" advTm="47242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043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656" objId="4"/>
        <p14:pauseEvt time="11119" objId="4"/>
        <p14:seekEvt time="11150" objId="4" seek="3110"/>
        <p14:seekEvt time="11152" objId="4" seek="3110"/>
        <p14:seekEvt time="11479" objId="4" seek="6665"/>
        <p14:seekEvt time="11479" objId="4" seek="6665"/>
        <p14:seekEvt time="11495" objId="4" seek="6665"/>
        <p14:seekEvt time="11495" objId="4" seek="6665"/>
        <p14:seekEvt time="11513" objId="4" seek="7554"/>
        <p14:seekEvt time="11513" objId="4" seek="7554"/>
        <p14:seekEvt time="11529" objId="4" seek="7554"/>
        <p14:seekEvt time="11529" objId="4" seek="7554"/>
        <p14:seekEvt time="11545" objId="4" seek="7554"/>
        <p14:seekEvt time="11545" objId="4" seek="7554"/>
        <p14:seekEvt time="11562" objId="4" seek="7554"/>
        <p14:seekEvt time="11562" objId="4" seek="7554"/>
        <p14:seekEvt time="11579" objId="4" seek="8442"/>
        <p14:seekEvt time="11579" objId="4" seek="8442"/>
        <p14:seekEvt time="11596" objId="4" seek="9331"/>
        <p14:seekEvt time="11597" objId="4" seek="9331"/>
        <p14:seekEvt time="11612" objId="4" seek="9331"/>
        <p14:seekEvt time="11612" objId="4" seek="9331"/>
        <p14:seekEvt time="11629" objId="4" seek="10220"/>
        <p14:seekEvt time="11629" objId="4" seek="10220"/>
        <p14:seekEvt time="11645" objId="4" seek="11109"/>
        <p14:seekEvt time="11646" objId="4" seek="11109"/>
        <p14:seekEvt time="11663" objId="4" seek="12442"/>
        <p14:seekEvt time="11664" objId="4" seek="12442"/>
        <p14:seekEvt time="11679" objId="4" seek="13330"/>
        <p14:seekEvt time="11679" objId="4" seek="13330"/>
        <p14:seekEvt time="11696" objId="4" seek="13330"/>
        <p14:seekEvt time="11696" objId="4" seek="13330"/>
        <p14:seekEvt time="11712" objId="4" seek="13330"/>
        <p14:seekEvt time="11712" objId="4" seek="13330"/>
        <p14:seekEvt time="11729" objId="4" seek="14219"/>
        <p14:seekEvt time="11729" objId="4" seek="14219"/>
        <p14:seekEvt time="11747" objId="4" seek="15108"/>
        <p14:seekEvt time="11747" objId="4" seek="15108"/>
        <p14:seekEvt time="11762" objId="4" seek="15996"/>
        <p14:seekEvt time="11762" objId="4" seek="15996"/>
        <p14:seekEvt time="11779" objId="4" seek="16885"/>
        <p14:seekEvt time="11779" objId="4" seek="16885"/>
        <p14:seekEvt time="11795" objId="4" seek="16885"/>
        <p14:seekEvt time="11796" objId="4" seek="16885"/>
        <p14:seekEvt time="11813" objId="4" seek="16885"/>
        <p14:seekEvt time="11813" objId="4" seek="16885"/>
        <p14:seekEvt time="11862" objId="4" seek="16885"/>
        <p14:seekEvt time="11862" objId="4" seek="16885"/>
        <p14:seekEvt time="11879" objId="4" seek="16885"/>
        <p14:seekEvt time="11879" objId="4" seek="16885"/>
        <p14:seekEvt time="11879" objId="4" seek="16885"/>
        <p14:seekEvt time="11879" objId="4" seek="16885"/>
        <p14:seekEvt time="11895" objId="4" seek="16885"/>
        <p14:seekEvt time="11895" objId="4" seek="16885"/>
        <p14:seekEvt time="11912" objId="4" seek="17774"/>
        <p14:seekEvt time="11912" objId="4" seek="17774"/>
        <p14:seekEvt time="11929" objId="4" seek="17774"/>
        <p14:seekEvt time="11929" objId="4" seek="17774"/>
        <p14:seekEvt time="11945" objId="4" seek="17774"/>
        <p14:seekEvt time="11945" objId="4" seek="17774"/>
        <p14:seekEvt time="11953" objId="4" seek="17774"/>
        <p14:seekEvt time="11953" objId="4" seek="17774"/>
        <p14:seekEvt time="11962" objId="4" seek="17774"/>
        <p14:seekEvt time="11962" objId="4" seek="17774"/>
        <p14:seekEvt time="11979" objId="4" seek="17774"/>
        <p14:seekEvt time="11979" objId="4" seek="17774"/>
        <p14:seekEvt time="11995" objId="4" seek="17774"/>
        <p14:seekEvt time="11995" objId="4" seek="17774"/>
        <p14:seekEvt time="12013" objId="4" seek="18662"/>
        <p14:seekEvt time="12013" objId="4" seek="18662"/>
        <p14:seekEvt time="12029" objId="4" seek="18662"/>
        <p14:seekEvt time="12029" objId="4" seek="18662"/>
        <p14:seekEvt time="12046" objId="4" seek="18662"/>
        <p14:seekEvt time="12047" objId="4" seek="18662"/>
        <p14:seekEvt time="12053" objId="4" seek="18662"/>
        <p14:seekEvt time="12053" objId="4" seek="18662"/>
        <p14:seekEvt time="12063" objId="4" seek="19551"/>
        <p14:seekEvt time="12063" objId="4" seek="19551"/>
        <p14:seekEvt time="13082" objId="4" seek="19551"/>
        <p14:seekEvt time="13082" objId="4" seek="19551"/>
        <p14:seekEvt time="13083" objId="4" seek="49322"/>
        <p14:seekEvt time="13083" objId="4" seek="49322"/>
        <p14:seekEvt time="13095" objId="4" seek="49322"/>
        <p14:seekEvt time="13095" objId="4" seek="49322"/>
        <p14:seekEvt time="13113" objId="4" seek="49322"/>
        <p14:seekEvt time="13113" objId="4" seek="49322"/>
        <p14:seekEvt time="13129" objId="4" seek="49322"/>
        <p14:seekEvt time="13129" objId="4" seek="49322"/>
        <p14:seekEvt time="13145" objId="4" seek="49322"/>
        <p14:seekEvt time="13146" objId="4" seek="49322"/>
        <p14:seekEvt time="13153" objId="4" seek="49322"/>
        <p14:seekEvt time="13153" objId="4" seek="49322"/>
        <p14:seekEvt time="13162" objId="4" seek="50211"/>
        <p14:seekEvt time="13162" objId="4" seek="50211"/>
        <p14:seekEvt time="13180" objId="4" seek="50211"/>
        <p14:seekEvt time="13180" objId="4" seek="50211"/>
        <p14:seekEvt time="13195" objId="4" seek="51099"/>
        <p14:seekEvt time="13196" objId="4" seek="51099"/>
        <p14:seekEvt time="13212" objId="4" seek="51099"/>
        <p14:seekEvt time="13212" objId="4" seek="51099"/>
        <p14:seekEvt time="13230" objId="4" seek="51099"/>
        <p14:seekEvt time="13230" objId="4" seek="51099"/>
        <p14:seekEvt time="13245" objId="4" seek="51099"/>
        <p14:seekEvt time="13246" objId="4" seek="51099"/>
        <p14:seekEvt time="13253" objId="4" seek="51099"/>
        <p14:seekEvt time="13253" objId="4" seek="51099"/>
        <p14:seekEvt time="13263" objId="4" seek="51099"/>
        <p14:seekEvt time="13263" objId="4" seek="51099"/>
        <p14:seekEvt time="13280" objId="4" seek="51099"/>
        <p14:seekEvt time="13280" objId="4" seek="51099"/>
        <p14:seekEvt time="13312" objId="4" seek="51099"/>
        <p14:seekEvt time="13312" objId="4" seek="51099"/>
        <p14:seekEvt time="13329" objId="4" seek="51099"/>
        <p14:seekEvt time="13329" objId="4" seek="51099"/>
        <p14:seekEvt time="13353" objId="4" seek="51099"/>
        <p14:seekEvt time="13353" objId="4" seek="51099"/>
        <p14:seekEvt time="13452" objId="4" seek="51099"/>
        <p14:seekEvt time="13453" objId="4" seek="51099"/>
        <p14:seekEvt time="13553" objId="4" seek="51099"/>
        <p14:seekEvt time="13553" objId="4" seek="51099"/>
        <p14:seekEvt time="13653" objId="4" seek="51099"/>
        <p14:seekEvt time="13654" objId="4" seek="51099"/>
        <p14:seekEvt time="13753" objId="4" seek="51099"/>
        <p14:seekEvt time="13753" objId="4" seek="51099"/>
        <p14:seekEvt time="13845" objId="4" seek="51099"/>
        <p14:seekEvt time="13846" objId="4" seek="51099"/>
        <p14:seekEvt time="13853" objId="4" seek="51099"/>
        <p14:seekEvt time="13853" objId="4" seek="51099"/>
        <p14:seekEvt time="13863" objId="4" seek="52432"/>
        <p14:seekEvt time="13864" objId="4" seek="52432"/>
        <p14:seekEvt time="13879" objId="4" seek="55098"/>
        <p14:seekEvt time="13879" objId="4" seek="55098"/>
        <p14:seekEvt time="13895" objId="4" seek="58653"/>
        <p14:seekEvt time="13896" objId="4" seek="58653"/>
        <p14:seekEvt time="13913" objId="4" seek="62652"/>
        <p14:seekEvt time="13913" objId="4" seek="62652"/>
        <p14:seekEvt time="13929" objId="4" seek="64429"/>
        <p14:seekEvt time="13929" objId="4" seek="64429"/>
        <p14:seekEvt time="13945" objId="4" seek="66207"/>
        <p14:seekEvt time="13946" objId="4" seek="66207"/>
        <p14:seekEvt time="13953" objId="4" seek="66207"/>
        <p14:seekEvt time="13953" objId="4" seek="66207"/>
        <p14:seekEvt time="13962" objId="4" seek="66207"/>
        <p14:seekEvt time="13962" objId="4" seek="66207"/>
        <p14:seekEvt time="14053" objId="4" seek="66207"/>
        <p14:seekEvt time="14053" objId="4" seek="66207"/>
        <p14:seekEvt time="14129" objId="4" seek="66207"/>
        <p14:seekEvt time="14129" objId="4" seek="66207"/>
        <p14:seekEvt time="14153" objId="4" seek="66207"/>
        <p14:seekEvt time="14153" objId="4" seek="66207"/>
        <p14:seekEvt time="14253" objId="4" seek="66207"/>
        <p14:seekEvt time="14253" objId="4" seek="66207"/>
        <p14:seekEvt time="14353" objId="4" seek="66207"/>
        <p14:seekEvt time="14353" objId="4" seek="66207"/>
        <p14:seekEvt time="14453" objId="4" seek="66207"/>
        <p14:seekEvt time="14453" objId="4" seek="66207"/>
        <p14:seekEvt time="15469" objId="4" seek="66207"/>
        <p14:seekEvt time="15469" objId="4" seek="66207"/>
        <p14:seekEvt time="15471" objId="4" seek="81759"/>
        <p14:seekEvt time="15471" objId="4" seek="81759"/>
        <p14:seekEvt time="15479" objId="4" seek="81759"/>
        <p14:seekEvt time="15479" objId="4" seek="81759"/>
        <p14:seekEvt time="15495" objId="4" seek="83092"/>
        <p14:seekEvt time="15496" objId="4" seek="83092"/>
        <p14:seekEvt time="15512" objId="4" seek="83092"/>
        <p14:seekEvt time="15512" objId="4" seek="83092"/>
        <p14:seekEvt time="15529" objId="4" seek="83092"/>
        <p14:seekEvt time="15529" objId="4" seek="83092"/>
        <p14:seekEvt time="15545" objId="4" seek="83980"/>
        <p14:seekEvt time="15546" objId="4" seek="83980"/>
        <p14:seekEvt time="15553" objId="4" seek="83980"/>
        <p14:seekEvt time="15553" objId="4" seek="83980"/>
        <p14:seekEvt time="15563" objId="4" seek="84869"/>
        <p14:seekEvt time="15563" objId="4" seek="84869"/>
        <p14:seekEvt time="15579" objId="4" seek="86647"/>
        <p14:seekEvt time="15579" objId="4" seek="86647"/>
        <p14:seekEvt time="15595" objId="4" seek="86647"/>
        <p14:seekEvt time="15596" objId="4" seek="86647"/>
        <p14:seekEvt time="15612" objId="4" seek="86647"/>
        <p14:seekEvt time="15612" objId="4" seek="86647"/>
        <p14:seekEvt time="15629" objId="4" seek="86647"/>
        <p14:seekEvt time="15629" objId="4" seek="86647"/>
        <p14:seekEvt time="15645" objId="4" seek="86647"/>
        <p14:seekEvt time="15645" objId="4" seek="86647"/>
        <p14:seekEvt time="15653" objId="4" seek="86647"/>
        <p14:seekEvt time="15653" objId="4" seek="86647"/>
        <p14:seekEvt time="15662" objId="4" seek="87535"/>
        <p14:seekEvt time="15662" objId="4" seek="87535"/>
        <p14:seekEvt time="15680" objId="4" seek="87535"/>
        <p14:seekEvt time="15680" objId="4" seek="87535"/>
        <p14:seekEvt time="15695" objId="4" seek="88424"/>
        <p14:seekEvt time="15696" objId="4" seek="88424"/>
        <p14:seekEvt time="15713" objId="4" seek="88424"/>
        <p14:seekEvt time="15713" objId="4" seek="88424"/>
        <p14:seekEvt time="15729" objId="4" seek="88424"/>
        <p14:seekEvt time="15729" objId="4" seek="88424"/>
        <p14:seekEvt time="15745" objId="4" seek="89313"/>
        <p14:seekEvt time="15746" objId="4" seek="89313"/>
        <p14:seekEvt time="15753" objId="4" seek="89313"/>
        <p14:seekEvt time="15753" objId="4" seek="89313"/>
        <p14:seekEvt time="15763" objId="4" seek="89313"/>
        <p14:seekEvt time="15763" objId="4" seek="89313"/>
        <p14:seekEvt time="15853" objId="4" seek="89313"/>
        <p14:seekEvt time="15853" objId="4" seek="89313"/>
        <p14:seekEvt time="15953" objId="4" seek="89313"/>
        <p14:seekEvt time="15953" objId="4" seek="89313"/>
        <p14:seekEvt time="16053" objId="4" seek="89313"/>
        <p14:seekEvt time="16054" objId="4" seek="89313"/>
        <p14:seekEvt time="16095" objId="4" seek="89313"/>
        <p14:seekEvt time="16096" objId="4" seek="89313"/>
        <p14:seekEvt time="16113" objId="4" seek="88424"/>
        <p14:seekEvt time="16114" objId="4" seek="88424"/>
        <p14:seekEvt time="16153" objId="4" seek="88424"/>
        <p14:seekEvt time="16153" objId="4" seek="88424"/>
        <p14:seekEvt time="16212" objId="4" seek="89313"/>
        <p14:seekEvt time="16212" objId="4" seek="89313"/>
        <p14:seekEvt time="16229" objId="4" seek="89313"/>
        <p14:seekEvt time="16229" objId="4" seek="89313"/>
        <p14:seekEvt time="16246" objId="4" seek="89313"/>
        <p14:seekEvt time="16247" objId="4" seek="89313"/>
        <p14:seekEvt time="16253" objId="4" seek="89313"/>
        <p14:seekEvt time="16253" objId="4" seek="89313"/>
        <p14:seekEvt time="16262" objId="4" seek="89313"/>
        <p14:seekEvt time="16262" objId="4" seek="89313"/>
        <p14:seekEvt time="16279" objId="4" seek="89313"/>
        <p14:seekEvt time="16279" objId="4" seek="89313"/>
        <p14:seekEvt time="16295" objId="4" seek="91090"/>
        <p14:seekEvt time="16296" objId="4" seek="91090"/>
        <p14:seekEvt time="16312" objId="4" seek="91979"/>
        <p14:seekEvt time="16312" objId="4" seek="91979"/>
        <p14:seekEvt time="16330" objId="4" seek="93312"/>
        <p14:seekEvt time="16330" objId="4" seek="93312"/>
        <p14:seekEvt time="16345" objId="4" seek="93312"/>
        <p14:seekEvt time="16346" objId="4" seek="93312"/>
        <p14:seekEvt time="16353" objId="4" seek="93312"/>
        <p14:seekEvt time="16353" objId="4" seek="93312"/>
        <p14:seekEvt time="16362" objId="4" seek="93312"/>
        <p14:seekEvt time="16362" objId="4" seek="93312"/>
        <p14:seekEvt time="16412" objId="4" seek="93312"/>
        <p14:seekEvt time="16412" objId="4" seek="93312"/>
        <p14:seekEvt time="16429" objId="4" seek="93312"/>
        <p14:seekEvt time="16429" objId="4" seek="93312"/>
        <p14:seekEvt time="16445" objId="4" seek="93312"/>
        <p14:seekEvt time="16446" objId="4" seek="93312"/>
        <p14:seekEvt time="16453" objId="4" seek="93312"/>
        <p14:seekEvt time="16453" objId="4" seek="93312"/>
        <p14:seekEvt time="16462" objId="4" seek="94200"/>
        <p14:seekEvt time="16462" objId="4" seek="94200"/>
        <p14:seekEvt time="16479" objId="4" seek="94200"/>
        <p14:seekEvt time="16479" objId="4" seek="94200"/>
        <p14:seekEvt time="16495" objId="4" seek="95089"/>
        <p14:seekEvt time="16496" objId="4" seek="95089"/>
        <p14:seekEvt time="17524" objId="4" seek="95089"/>
        <p14:seekEvt time="17524" objId="4" seek="95089"/>
        <p14:seekEvt time="17526" objId="4" seek="95978"/>
        <p14:seekEvt time="17526" objId="4" seek="95978"/>
        <p14:seekEvt time="17553" objId="4" seek="95978"/>
        <p14:seekEvt time="17553" objId="4" seek="95978"/>
        <p14:seekEvt time="17562" objId="4" seek="95978"/>
        <p14:seekEvt time="17562" objId="4" seek="95978"/>
        <p14:seekEvt time="17579" objId="4" seek="95978"/>
        <p14:seekEvt time="17579" objId="4" seek="95978"/>
        <p14:seekEvt time="17596" objId="4" seek="95978"/>
        <p14:seekEvt time="17597" objId="4" seek="95978"/>
        <p14:seekEvt time="17612" objId="4" seek="96866"/>
        <p14:seekEvt time="17612" objId="4" seek="96866"/>
        <p14:seekEvt time="17629" objId="4" seek="96866"/>
        <p14:seekEvt time="17629" objId="4" seek="96866"/>
        <p14:seekEvt time="17645" objId="4" seek="96866"/>
        <p14:seekEvt time="17646" objId="4" seek="96866"/>
        <p14:seekEvt time="17653" objId="4" seek="96866"/>
        <p14:seekEvt time="17653" objId="4" seek="96866"/>
        <p14:seekEvt time="17662" objId="4" seek="96866"/>
        <p14:seekEvt time="17662" objId="4" seek="96866"/>
        <p14:seekEvt time="17712" objId="4" seek="96866"/>
        <p14:seekEvt time="17712" objId="4" seek="96866"/>
        <p14:seekEvt time="17729" objId="4" seek="96866"/>
        <p14:seekEvt time="17729" objId="4" seek="96866"/>
        <p14:seekEvt time="17745" objId="4" seek="96866"/>
        <p14:seekEvt time="17746" objId="4" seek="96866"/>
        <p14:seekEvt time="17753" objId="4" seek="96866"/>
        <p14:seekEvt time="17753" objId="4" seek="96866"/>
        <p14:seekEvt time="17762" objId="4" seek="97755"/>
        <p14:seekEvt time="17762" objId="4" seek="97755"/>
        <p14:seekEvt time="17780" objId="4" seek="97755"/>
        <p14:seekEvt time="17780" objId="4" seek="97755"/>
        <p14:seekEvt time="17853" objId="4" seek="97755"/>
        <p14:seekEvt time="17853" objId="4" seek="97755"/>
        <p14:seekEvt time="17863" objId="4" seek="97755"/>
        <p14:seekEvt time="17863" objId="4" seek="97755"/>
        <p14:seekEvt time="17879" objId="4" seek="97755"/>
        <p14:seekEvt time="17879" objId="4" seek="97755"/>
        <p14:seekEvt time="17953" objId="4" seek="97755"/>
        <p14:seekEvt time="17953" objId="4" seek="97755"/>
        <p14:seekEvt time="18045" objId="4" seek="97755"/>
        <p14:seekEvt time="18046" objId="4" seek="97755"/>
        <p14:seekEvt time="18053" objId="4" seek="97755"/>
        <p14:seekEvt time="18053" objId="4" seek="97755"/>
        <p14:seekEvt time="18062" objId="4" seek="97755"/>
        <p14:seekEvt time="18062" objId="4" seek="97755"/>
        <p14:seekEvt time="18079" objId="4" seek="97755"/>
        <p14:seekEvt time="18079" objId="4" seek="97755"/>
        <p14:seekEvt time="18095" objId="4" seek="97755"/>
        <p14:seekEvt time="18096" objId="4" seek="97755"/>
        <p14:seekEvt time="18112" objId="4" seek="97755"/>
        <p14:seekEvt time="18112" objId="4" seek="97755"/>
        <p14:seekEvt time="18130" objId="4" seek="97755"/>
        <p14:seekEvt time="18130" objId="4" seek="97755"/>
        <p14:resumeEvt time="18130" objId="4"/>
        <p14:stopEvt time="471573" objId="4"/>
      </p14:showEvtLst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B3E3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3E5148-2E29-C069-D794-96B96AF69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 descr="Sanage pottery Aichi_Prefectural_Ceramic_Museum_(20).jpg">
            <a:extLst>
              <a:ext uri="{FF2B5EF4-FFF2-40B4-BE49-F238E27FC236}">
                <a16:creationId xmlns:a16="http://schemas.microsoft.com/office/drawing/2014/main" id="{7CB6FDCF-C163-BEF2-A6EA-CA21650327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29" b="8826"/>
          <a:stretch>
            <a:fillRect/>
          </a:stretch>
        </p:blipFill>
        <p:spPr>
          <a:xfrm>
            <a:off x="212371" y="2248237"/>
            <a:ext cx="1823759" cy="1926974"/>
          </a:xfrm>
          <a:prstGeom prst="rect">
            <a:avLst/>
          </a:prstGeom>
        </p:spPr>
      </p:pic>
      <p:pic>
        <p:nvPicPr>
          <p:cNvPr id="3" name="Immagine 2" descr="Immagine che contiene carta da cucina&#10;&#10;Il contenuto generato dall'IA potrebbe non essere corretto.">
            <a:extLst>
              <a:ext uri="{FF2B5EF4-FFF2-40B4-BE49-F238E27FC236}">
                <a16:creationId xmlns:a16="http://schemas.microsoft.com/office/drawing/2014/main" id="{E92DDD9F-DB87-C2BC-5A1F-D56EDC003A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023" y="2314156"/>
            <a:ext cx="1649360" cy="1674477"/>
          </a:xfrm>
          <a:prstGeom prst="rect">
            <a:avLst/>
          </a:prstGeom>
        </p:spPr>
      </p:pic>
      <p:pic>
        <p:nvPicPr>
          <p:cNvPr id="4" name="Immagine 3" descr="Immagine che contiene cervo, dipinto, arte, mammifero&#10;&#10;Il contenuto generato dall'IA potrebbe non essere corretto.">
            <a:extLst>
              <a:ext uri="{FF2B5EF4-FFF2-40B4-BE49-F238E27FC236}">
                <a16:creationId xmlns:a16="http://schemas.microsoft.com/office/drawing/2014/main" id="{F6406A94-B793-27FD-E679-54CAA50CAB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4131" y="4548068"/>
            <a:ext cx="1920240" cy="1488186"/>
          </a:xfrm>
          <a:prstGeom prst="rect">
            <a:avLst/>
          </a:prstGeom>
        </p:spPr>
      </p:pic>
      <p:pic>
        <p:nvPicPr>
          <p:cNvPr id="8" name="Immagine 7" descr="lame.jpg">
            <a:extLst>
              <a:ext uri="{FF2B5EF4-FFF2-40B4-BE49-F238E27FC236}">
                <a16:creationId xmlns:a16="http://schemas.microsoft.com/office/drawing/2014/main" id="{83D7DF60-E84E-ACA7-3B04-7AE9A4F0348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81" t="6644" r="10581" b="8907"/>
          <a:stretch>
            <a:fillRect/>
          </a:stretch>
        </p:blipFill>
        <p:spPr>
          <a:xfrm>
            <a:off x="4704024" y="4408015"/>
            <a:ext cx="1646840" cy="1618274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C6CDAE01-F9E1-5643-2270-095E2CD5DF03}"/>
              </a:ext>
            </a:extLst>
          </p:cNvPr>
          <p:cNvSpPr txBox="1"/>
          <p:nvPr/>
        </p:nvSpPr>
        <p:spPr>
          <a:xfrm>
            <a:off x="2794630" y="6087445"/>
            <a:ext cx="3693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dirty="0">
                <a:ln w="0"/>
                <a:solidFill>
                  <a:schemeClr val="bg1">
                    <a:lumMod val="8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UNIVERSITA’ DELLA TERZA ETA’ DI TRIESTE</a:t>
            </a: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AE96095E-CFF1-C102-536A-388CF2C3E36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52616" y="6443195"/>
            <a:ext cx="355981" cy="350419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CB64A6D9-9F4F-EC1C-B29E-D5F8F0CA43A7}"/>
              </a:ext>
            </a:extLst>
          </p:cNvPr>
          <p:cNvSpPr txBox="1"/>
          <p:nvPr/>
        </p:nvSpPr>
        <p:spPr>
          <a:xfrm>
            <a:off x="2005537" y="2498832"/>
            <a:ext cx="25874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57175" indent="-257175" algn="ctr">
              <a:buAutoNum type="arabicParenR"/>
            </a:pPr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Armonie di terra e fuoco: </a:t>
            </a:r>
          </a:p>
          <a:p>
            <a:pPr algn="ctr"/>
            <a:r>
              <a:rPr lang="it-IT" sz="1600" b="1" i="1" dirty="0">
                <a:solidFill>
                  <a:schemeClr val="bg1">
                    <a:lumMod val="85000"/>
                  </a:schemeClr>
                </a:solidFill>
              </a:rPr>
              <a:t>la </a:t>
            </a:r>
            <a:r>
              <a:rPr lang="it-IT" sz="1600" b="1" i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CERAMICA</a:t>
            </a:r>
            <a:endParaRPr lang="it-IT" sz="1600" b="1" i="1" dirty="0">
              <a:solidFill>
                <a:srgbClr val="FF0000"/>
              </a:solidFill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82F83508-2F02-A965-95C5-95E91AA4F3F3}"/>
              </a:ext>
            </a:extLst>
          </p:cNvPr>
          <p:cNvSpPr txBox="1"/>
          <p:nvPr/>
        </p:nvSpPr>
        <p:spPr>
          <a:xfrm>
            <a:off x="2073408" y="4663908"/>
            <a:ext cx="24516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2) Armonie di resina e oro: </a:t>
            </a:r>
          </a:p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la</a:t>
            </a:r>
            <a:r>
              <a:rPr lang="it-IT" sz="1600" dirty="0"/>
              <a:t> </a:t>
            </a:r>
            <a:r>
              <a:rPr lang="it-IT" sz="1600" b="1" i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LACCA</a:t>
            </a:r>
            <a:endParaRPr lang="it-IT" sz="1600" b="1" i="1" dirty="0">
              <a:solidFill>
                <a:srgbClr val="FF0000"/>
              </a:solidFill>
            </a:endParaRP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A65A5AE4-8A39-2B9E-8394-D294FE9CF0FC}"/>
              </a:ext>
            </a:extLst>
          </p:cNvPr>
          <p:cNvSpPr txBox="1"/>
          <p:nvPr/>
        </p:nvSpPr>
        <p:spPr>
          <a:xfrm>
            <a:off x="6369810" y="2439480"/>
            <a:ext cx="27359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3) Armonie di arbusti e acqua: </a:t>
            </a:r>
          </a:p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la</a:t>
            </a:r>
            <a:r>
              <a:rPr lang="it-IT" sz="1600" dirty="0"/>
              <a:t> </a:t>
            </a:r>
            <a:r>
              <a:rPr lang="it-IT" sz="1600" b="1" i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CARTA</a:t>
            </a:r>
            <a:endParaRPr lang="it-IT" sz="1600" b="1" i="1" dirty="0">
              <a:solidFill>
                <a:srgbClr val="FF0000"/>
              </a:solidFill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CA498404-351A-C6A0-AD15-4B3ED6E1F5CF}"/>
              </a:ext>
            </a:extLst>
          </p:cNvPr>
          <p:cNvSpPr txBox="1"/>
          <p:nvPr/>
        </p:nvSpPr>
        <p:spPr>
          <a:xfrm>
            <a:off x="6353383" y="4653953"/>
            <a:ext cx="28124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4) Armonie di minerali e fuoco: </a:t>
            </a:r>
          </a:p>
          <a:p>
            <a:pPr algn="ctr"/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il </a:t>
            </a:r>
            <a:r>
              <a:rPr lang="it-IT" sz="1600" b="1" i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METALLO</a:t>
            </a:r>
            <a:r>
              <a:rPr lang="it-IT" sz="1600" dirty="0"/>
              <a:t> </a:t>
            </a:r>
            <a:r>
              <a:rPr lang="it-IT" sz="1600" dirty="0">
                <a:solidFill>
                  <a:schemeClr val="bg1">
                    <a:lumMod val="85000"/>
                  </a:schemeClr>
                </a:solidFill>
              </a:rPr>
              <a:t>e la </a:t>
            </a:r>
            <a:r>
              <a:rPr lang="it-IT" sz="1600" b="1" i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SPADA</a:t>
            </a:r>
            <a:endParaRPr lang="it-IT" sz="1600" b="1" i="1" dirty="0">
              <a:solidFill>
                <a:srgbClr val="FF0000"/>
              </a:solidFill>
            </a:endParaRP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A6E4D271-FA82-09B9-C51D-1693D02EDB7F}"/>
              </a:ext>
            </a:extLst>
          </p:cNvPr>
          <p:cNvSpPr txBox="1"/>
          <p:nvPr/>
        </p:nvSpPr>
        <p:spPr>
          <a:xfrm>
            <a:off x="2084371" y="3284973"/>
            <a:ext cx="24072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dirty="0">
                <a:solidFill>
                  <a:schemeClr val="bg1">
                    <a:lumMod val="85000"/>
                  </a:schemeClr>
                </a:solidFill>
              </a:rPr>
              <a:t>Lunedì 13 aprile ore 17.30 - 19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6C2D5EC3-B091-5234-6A87-396A64F6AB5A}"/>
              </a:ext>
            </a:extLst>
          </p:cNvPr>
          <p:cNvSpPr txBox="1"/>
          <p:nvPr/>
        </p:nvSpPr>
        <p:spPr>
          <a:xfrm>
            <a:off x="2073408" y="5358548"/>
            <a:ext cx="24072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dirty="0">
                <a:solidFill>
                  <a:schemeClr val="bg1">
                    <a:lumMod val="85000"/>
                  </a:schemeClr>
                </a:solidFill>
              </a:rPr>
              <a:t>Lunedì 20 aprile ore 17.30 - 19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55575B46-3281-4373-BF05-EA30C13A95BD}"/>
              </a:ext>
            </a:extLst>
          </p:cNvPr>
          <p:cNvSpPr txBox="1"/>
          <p:nvPr/>
        </p:nvSpPr>
        <p:spPr>
          <a:xfrm>
            <a:off x="6464429" y="3121223"/>
            <a:ext cx="24072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dirty="0">
                <a:solidFill>
                  <a:schemeClr val="bg1">
                    <a:lumMod val="85000"/>
                  </a:schemeClr>
                </a:solidFill>
              </a:rPr>
              <a:t>Lunedì 27 aprile ore 17.30 - 19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ACAA165C-E311-D9EC-06BA-69D4C780EB52}"/>
              </a:ext>
            </a:extLst>
          </p:cNvPr>
          <p:cNvSpPr txBox="1"/>
          <p:nvPr/>
        </p:nvSpPr>
        <p:spPr>
          <a:xfrm>
            <a:off x="6408058" y="5360286"/>
            <a:ext cx="24361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1400" dirty="0">
                <a:solidFill>
                  <a:schemeClr val="bg1">
                    <a:lumMod val="85000"/>
                  </a:schemeClr>
                </a:solidFill>
              </a:rPr>
              <a:t>Lunedì 4 maggio ore 17.30 - 19</a:t>
            </a:r>
          </a:p>
        </p:txBody>
      </p:sp>
      <p:sp>
        <p:nvSpPr>
          <p:cNvPr id="23" name="Rettangolo 22">
            <a:extLst>
              <a:ext uri="{FF2B5EF4-FFF2-40B4-BE49-F238E27FC236}">
                <a16:creationId xmlns:a16="http://schemas.microsoft.com/office/drawing/2014/main" id="{380F0326-88E4-8836-045D-41224A5A1B6A}"/>
              </a:ext>
            </a:extLst>
          </p:cNvPr>
          <p:cNvSpPr/>
          <p:nvPr/>
        </p:nvSpPr>
        <p:spPr>
          <a:xfrm>
            <a:off x="4502718" y="3082752"/>
            <a:ext cx="138564" cy="69249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endParaRPr lang="it-IT" sz="405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24" name="Rettangolo 23">
            <a:extLst>
              <a:ext uri="{FF2B5EF4-FFF2-40B4-BE49-F238E27FC236}">
                <a16:creationId xmlns:a16="http://schemas.microsoft.com/office/drawing/2014/main" id="{94D2FF72-C664-5395-A081-FAE7202B347E}"/>
              </a:ext>
            </a:extLst>
          </p:cNvPr>
          <p:cNvSpPr/>
          <p:nvPr/>
        </p:nvSpPr>
        <p:spPr>
          <a:xfrm>
            <a:off x="839303" y="90416"/>
            <a:ext cx="7603958" cy="715581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it-IT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STORIA, CULTURA E TRADIZIONI DEL GIAPPONE</a:t>
            </a:r>
          </a:p>
          <a:p>
            <a:pPr algn="ctr"/>
            <a:r>
              <a:rPr lang="it-IT" dirty="0">
                <a:ln w="0"/>
                <a:solidFill>
                  <a:schemeClr val="bg1">
                    <a:lumMod val="8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Anno accademico 2025-2026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C1024D89-9DCC-31FC-6F35-11330E0B6FE4}"/>
              </a:ext>
            </a:extLst>
          </p:cNvPr>
          <p:cNvSpPr txBox="1"/>
          <p:nvPr/>
        </p:nvSpPr>
        <p:spPr>
          <a:xfrm>
            <a:off x="1603027" y="854901"/>
            <a:ext cx="64293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b="1" i="1" dirty="0">
                <a:solidFill>
                  <a:srgbClr val="F50109"/>
                </a:solidFill>
              </a:rPr>
              <a:t>Perfetta Imperfezione – l’artigianato giapponese 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289585C5-8961-2A00-A3BD-FDEDEFBFC8AE}"/>
              </a:ext>
            </a:extLst>
          </p:cNvPr>
          <p:cNvSpPr txBox="1"/>
          <p:nvPr/>
        </p:nvSpPr>
        <p:spPr>
          <a:xfrm>
            <a:off x="3578901" y="1389917"/>
            <a:ext cx="27610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000" dirty="0">
                <a:ln w="0"/>
                <a:solidFill>
                  <a:schemeClr val="bg1">
                    <a:lumMod val="8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 cura di Giovanna COEN</a:t>
            </a: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7F251F46-D513-C98D-D770-A431DC75B4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089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6894">
        <p:fade/>
      </p:transition>
    </mc:Choice>
    <mc:Fallback>
      <p:transition spd="med" advTm="1689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88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6"/>
</p:tagLst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1888</TotalTime>
  <Words>432</Words>
  <Application>Microsoft Macintosh PowerPoint</Application>
  <PresentationFormat>Presentazione su schermo (4:3)</PresentationFormat>
  <Paragraphs>125</Paragraphs>
  <Slides>35</Slides>
  <Notes>1</Notes>
  <HiddenSlides>0</HiddenSlides>
  <MMClips>36</MMClips>
  <ScaleCrop>false</ScaleCrop>
  <HeadingPairs>
    <vt:vector size="6" baseType="variant">
      <vt:variant>
        <vt:lpstr>Caratteri utilizzati</vt:lpstr>
      </vt:variant>
      <vt:variant>
        <vt:i4>3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35</vt:i4>
      </vt:variant>
    </vt:vector>
  </HeadingPairs>
  <TitlesOfParts>
    <vt:vector size="39" baseType="lpstr">
      <vt:lpstr>Arial</vt:lpstr>
      <vt:lpstr>Calibri</vt:lpstr>
      <vt:lpstr>Comic Sans MS</vt:lpstr>
      <vt:lpstr>Tema di Office</vt:lpstr>
      <vt:lpstr>Presentazione standard di PowerPoint</vt:lpstr>
      <vt:lpstr>Presentazione standard di PowerPoint</vt:lpstr>
      <vt:lpstr>Metallo e mitologia</vt:lpstr>
      <vt:lpstr>Periodo Yayoi (300 a.C. – 500 d.C.)</vt:lpstr>
      <vt:lpstr>Oggetti periodo Yayoi</vt:lpstr>
      <vt:lpstr>Dōtaku</vt:lpstr>
      <vt:lpstr>Dōtaku</vt:lpstr>
      <vt:lpstr>Specchi</vt:lpstr>
      <vt:lpstr>Bonshō</vt:lpstr>
      <vt:lpstr>Presentazione standard di PowerPoint</vt:lpstr>
      <vt:lpstr>Kama e Tetsubin</vt:lpstr>
      <vt:lpstr>Kama</vt:lpstr>
      <vt:lpstr>Tetsubin</vt:lpstr>
      <vt:lpstr>Wazuku </vt:lpstr>
      <vt:lpstr>Wazuku</vt:lpstr>
      <vt:lpstr>Wazuku</vt:lpstr>
      <vt:lpstr>Tatara</vt:lpstr>
      <vt:lpstr>Presentazione standard di PowerPoint</vt:lpstr>
      <vt:lpstr>Presentazione standard di PowerPoint</vt:lpstr>
      <vt:lpstr>Presentazione standard di PowerPoint</vt:lpstr>
      <vt:lpstr>Storia della Katana</vt:lpstr>
      <vt:lpstr>I periodi della spada giapponese</vt:lpstr>
      <vt:lpstr>Le cinque scuole storiche Gokaden</vt:lpstr>
      <vt:lpstr>Katane periodo Shinto</vt:lpstr>
      <vt:lpstr>Tsuba del periodo Shinto</vt:lpstr>
      <vt:lpstr>Yoshindo Yoshihara Ningen Kokuho</vt:lpstr>
      <vt:lpstr>Com’è fatta la Katana</vt:lpstr>
      <vt:lpstr>La forgiatura</vt:lpstr>
      <vt:lpstr>La forgiatura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Bizen Osafune sword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di PowerPoint</dc:title>
  <dc:creator>Michele Marolla</dc:creator>
  <cp:lastModifiedBy>Michele Marolla</cp:lastModifiedBy>
  <cp:revision>80</cp:revision>
  <dcterms:created xsi:type="dcterms:W3CDTF">2019-02-20T11:35:36Z</dcterms:created>
  <dcterms:modified xsi:type="dcterms:W3CDTF">2026-05-12T09:35:47Z</dcterms:modified>
</cp:coreProperties>
</file>