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0"/>
  </p:notesMasterIdLst>
  <p:sldIdLst>
    <p:sldId id="256" r:id="rId2"/>
    <p:sldId id="257" r:id="rId3"/>
    <p:sldId id="276" r:id="rId4"/>
    <p:sldId id="27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323" r:id="rId15"/>
    <p:sldId id="272" r:id="rId16"/>
    <p:sldId id="290" r:id="rId17"/>
    <p:sldId id="324" r:id="rId18"/>
    <p:sldId id="291" r:id="rId19"/>
    <p:sldId id="273" r:id="rId20"/>
    <p:sldId id="299" r:id="rId21"/>
    <p:sldId id="301" r:id="rId22"/>
    <p:sldId id="325" r:id="rId23"/>
    <p:sldId id="269" r:id="rId24"/>
    <p:sldId id="294" r:id="rId25"/>
    <p:sldId id="295" r:id="rId26"/>
    <p:sldId id="306" r:id="rId27"/>
    <p:sldId id="326" r:id="rId28"/>
    <p:sldId id="302" r:id="rId29"/>
    <p:sldId id="303" r:id="rId30"/>
    <p:sldId id="304" r:id="rId31"/>
    <p:sldId id="330" r:id="rId32"/>
    <p:sldId id="331" r:id="rId33"/>
    <p:sldId id="327" r:id="rId34"/>
    <p:sldId id="328" r:id="rId35"/>
    <p:sldId id="329" r:id="rId36"/>
    <p:sldId id="309" r:id="rId37"/>
    <p:sldId id="311" r:id="rId38"/>
    <p:sldId id="298" r:id="rId39"/>
    <p:sldId id="310" r:id="rId40"/>
    <p:sldId id="312" r:id="rId41"/>
    <p:sldId id="318" r:id="rId42"/>
    <p:sldId id="319" r:id="rId43"/>
    <p:sldId id="320" r:id="rId44"/>
    <p:sldId id="321" r:id="rId45"/>
    <p:sldId id="314" r:id="rId46"/>
    <p:sldId id="315" r:id="rId47"/>
    <p:sldId id="316" r:id="rId48"/>
    <p:sldId id="317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qTAHvvnjsUo3q3dCyKaAg==" hashData="SDtOFbTcgBlEUDqKVWwMioCBw3t6tphsxjsnxnQfTMqahH3dzPHJGzhsaIVXBevHVyZLOriPcQJpTH6pSdkFFQ=="/>
  <p:extLst>
    <p:ext uri="{521415D9-36F7-43E2-AB2F-B90AF26B5E84}">
      <p14:sectionLst xmlns:p14="http://schemas.microsoft.com/office/powerpoint/2010/main">
        <p14:section name="Sezione predefinita" id="{11DBF479-1D3C-4941-95BA-9A46EF3026D1}">
          <p14:sldIdLst>
            <p14:sldId id="256"/>
            <p14:sldId id="257"/>
            <p14:sldId id="276"/>
            <p14:sldId id="277"/>
            <p14:sldId id="260"/>
            <p14:sldId id="261"/>
            <p14:sldId id="262"/>
            <p14:sldId id="263"/>
            <p14:sldId id="264"/>
            <p14:sldId id="265"/>
            <p14:sldId id="266"/>
            <p14:sldId id="270"/>
            <p14:sldId id="271"/>
            <p14:sldId id="323"/>
            <p14:sldId id="272"/>
            <p14:sldId id="290"/>
            <p14:sldId id="324"/>
            <p14:sldId id="291"/>
            <p14:sldId id="273"/>
            <p14:sldId id="299"/>
            <p14:sldId id="301"/>
            <p14:sldId id="325"/>
            <p14:sldId id="269"/>
            <p14:sldId id="294"/>
            <p14:sldId id="295"/>
            <p14:sldId id="306"/>
            <p14:sldId id="326"/>
            <p14:sldId id="302"/>
            <p14:sldId id="303"/>
            <p14:sldId id="304"/>
            <p14:sldId id="330"/>
            <p14:sldId id="331"/>
            <p14:sldId id="327"/>
            <p14:sldId id="328"/>
            <p14:sldId id="329"/>
            <p14:sldId id="309"/>
            <p14:sldId id="311"/>
            <p14:sldId id="298"/>
            <p14:sldId id="310"/>
            <p14:sldId id="312"/>
            <p14:sldId id="318"/>
            <p14:sldId id="319"/>
            <p14:sldId id="320"/>
            <p14:sldId id="321"/>
            <p14:sldId id="314"/>
            <p14:sldId id="315"/>
            <p14:sldId id="316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teresa mauri" initials="mtm" lastIdx="1" clrIdx="0">
    <p:extLst>
      <p:ext uri="{19B8F6BF-5375-455C-9EA6-DF929625EA0E}">
        <p15:presenceInfo xmlns:p15="http://schemas.microsoft.com/office/powerpoint/2012/main" userId="0688f74f0b15af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1D7"/>
    <a:srgbClr val="7A1CB2"/>
    <a:srgbClr val="45D10A"/>
    <a:srgbClr val="B42BFF"/>
    <a:srgbClr val="76CDF0"/>
    <a:srgbClr val="E9E9E9"/>
    <a:srgbClr val="DC0002"/>
    <a:srgbClr val="FF6526"/>
    <a:srgbClr val="A9BCB0"/>
    <a:srgbClr val="E44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4"/>
    <p:restoredTop sz="91432"/>
  </p:normalViewPr>
  <p:slideViewPr>
    <p:cSldViewPr snapToGrid="0" snapToObjects="1">
      <p:cViewPr varScale="1">
        <p:scale>
          <a:sx n="66" d="100"/>
          <a:sy n="66" d="100"/>
        </p:scale>
        <p:origin x="1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364F7-4F85-5344-9651-110795590075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33E04-6626-4345-8559-6F48B578FB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49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8a8yEn8L_A&amp;ab_channel=Rai%C3%B9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illmedia.us2.list-manage.com/track/click?u=b443d082b6a455dcca5596795&amp;id=053933d82e&amp;e=5e31a78a5f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 cura di Maria </a:t>
            </a:r>
            <a:r>
              <a:rPr lang="it-IT"/>
              <a:t>Teresa Mauri – 22/02/2024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923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dai 30 milioni di immigrati irregolari negli USA (in realtà meno di un decimo), agli ammiccamenti ai negazionisti del Cambiamento Climatico, agli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antivaccinisti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e a 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QAnon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una ″setta complottista″ che vede in Trump un liberatore contro i suoi avversari, a sua detta 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″satanisti e pedofili″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che governano il mondo.</a:t>
            </a:r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155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Probabilmente perché si tratta di una dinamica “umana”. Psicologi e sociologi da tempo analizzano il fenomeno delle notizie false e hanno scoperto che alla base della loro diffusione ci sono meccanismi che rendono tutti gli utenti, senza distinzioni, delle </a:t>
            </a:r>
            <a: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potenziali vittime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265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sintesi, i </a:t>
            </a:r>
            <a:r>
              <a:rPr lang="it-IT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cognitivi rappresentano il modo con cui il nostro cervello distorce di fatto la realtà. Un errore sistematico che influenza il nostro giudizio e le nostre decisioni.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 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è una forma di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distorsione della valutazione causata dal pregiudizio.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760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ctr">
              <a:lnSpc>
                <a:spcPct val="150000"/>
              </a:lnSpc>
            </a:pP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 </a:t>
            </a:r>
            <a:r>
              <a:rPr lang="it-IT" sz="1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possono condurci fuori strada nel contesto dell’informazione di oggi. </a:t>
            </a:r>
          </a:p>
          <a:p>
            <a:pPr algn="just" fontAlgn="ctr">
              <a:lnSpc>
                <a:spcPct val="150000"/>
              </a:lnSpc>
            </a:pP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esempio: pur sapendo che non tutte le fonti sono uguali, tendiamo a considerare una notizia che viene riportata da una fonte familiare più verosimile. </a:t>
            </a:r>
            <a:endParaRPr lang="it-IT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67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È anche più facile credere alle informazioni che confermano le nostre convinzioni piuttosto che a quelle che le mettono in discussione.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27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Anche questa predisposizione si è sviluppata come 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una strategia di sopravvivenza.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575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 media vengono spesso enfatizzate le notizie negative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chi si occupa di informazione sa bene che è su quelle che si costruisce una base di lettori/spettatori/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Questo modo di fare porta le persone a 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percepire il mondo come più pericoloso di quello che spesso è realmente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it-IT" dirty="0">
                <a:effectLst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Stessa cosa avviene in politica, 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 le campagne elettorali i candidati tendono a sfruttare questo </a:t>
            </a:r>
            <a:r>
              <a:rPr lang="it-I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focalizzare il proprio pubblico su problemi e minacce future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questo distoglie da possibili critiche, concentrando l’attenzione su quelle che sembrano essere emergenze da trattare nel vicino futuro. Così viene manipolata l’opinione pubblica.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55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Descrive il comportamento delle persone che, spinte dall’ indecisione o dalla pigrizia, finiscono per fare qualcosa solo perché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‘tutti fanno così’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196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La ricerca originale dei due psicologi ricercatori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Dunning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e Kruger è nata in seguito all’osservazione di casi come quello del rapinatore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McArthur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Wheeler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Lo studio ha mostrato che si tratta di 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meccanismo inconscio, un fenomeno psicologico che descrive la tendenza delle persone meno competenti in un determinato campo a sovrastimare le proprie capacità, mentre le persone altamente competenti tendono a sottostimarle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129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C’è anche la </a:t>
            </a:r>
            <a:r>
              <a:rPr lang="it-IT" dirty="0" err="1"/>
              <a:t>malinformazione</a:t>
            </a:r>
            <a:r>
              <a:rPr lang="it-IT" dirty="0"/>
              <a:t>  che parte da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un’informazione vera condivisa con l’obiettivo di causare un danno</a:t>
            </a:r>
            <a:r>
              <a:rPr lang="it-IT" dirty="0">
                <a:effectLst/>
              </a:rPr>
              <a:t> (Hillary Clinton)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5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uso negativo della parola fa riferimento a "popolo bue" cioè che segue le notizie in modo acritico e si lascia influenzare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5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Disinformazione: intento malevolo per soldi o pressione politica ecc. Nel 2019 incendio Notre Dame – Terra piatta (chi ci crede pensa di fare del bene) quindi </a:t>
            </a:r>
            <a:r>
              <a:rPr lang="it-IT" dirty="0" err="1"/>
              <a:t>misinformazione</a:t>
            </a:r>
            <a:r>
              <a:rPr lang="it-IT" dirty="0"/>
              <a:t>. La disinformazione è quasi sempre polarizzante, non promuove il dibattito  pubblico. Chi la riceve perde fiducia in tutte le forme di informazione, comprese le fonti di informazioni legittime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314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711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verifica quando </a:t>
            </a:r>
            <a:r>
              <a:rPr lang="it-IT" sz="12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titoli</a:t>
            </a:r>
            <a:r>
              <a:rPr lang="it-IT" sz="12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it-IT" sz="12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immagini o didascalie differiscono dal contenuto della notizia. </a:t>
            </a:r>
            <a:r>
              <a:rPr lang="it-IT" sz="1200" dirty="0">
                <a:solidFill>
                  <a:srgbClr val="282829"/>
                </a:solidFill>
                <a:latin typeface="-apple-system"/>
              </a:rPr>
              <a:t>Nella notizia, però, si vede come la realtà sia tutt’altra: si precisa infatti che il suddetto asteroide passerà a </a:t>
            </a:r>
            <a:r>
              <a:rPr lang="it-IT" sz="1200" b="1" dirty="0">
                <a:solidFill>
                  <a:srgbClr val="282829"/>
                </a:solidFill>
                <a:latin typeface="-apple-system"/>
              </a:rPr>
              <a:t>51 milioni di Km dalla Terra (la Luna dista dalla Terra meno di mezzo milione di Km)</a:t>
            </a:r>
            <a:r>
              <a:rPr lang="it-IT" sz="1200" dirty="0">
                <a:solidFill>
                  <a:srgbClr val="282829"/>
                </a:solidFill>
                <a:latin typeface="-apple-system"/>
              </a:rPr>
              <a:t>. Ma lo scopriremo solo una volta che avremo cliccato il </a:t>
            </a:r>
            <a:r>
              <a:rPr lang="it-IT" sz="1200" i="1" dirty="0">
                <a:solidFill>
                  <a:srgbClr val="282829"/>
                </a:solidFill>
                <a:latin typeface="-apple-system"/>
              </a:rPr>
              <a:t>link, </a:t>
            </a:r>
            <a:r>
              <a:rPr lang="it-IT" sz="1200" dirty="0">
                <a:solidFill>
                  <a:srgbClr val="282829"/>
                </a:solidFill>
                <a:latin typeface="-apple-system"/>
              </a:rPr>
              <a:t>senza dimenticare che molti non lo aprono neppure, limitandosi a leggere il titolo e a condividere la notizia, garantendo visibilità al sito.</a:t>
            </a:r>
            <a:endParaRPr lang="it-IT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476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rgbClr val="282829"/>
                </a:solidFill>
                <a:latin typeface="-apple-system"/>
              </a:rPr>
              <a:t>Si tratta di quelle notizie il cui </a:t>
            </a:r>
            <a:r>
              <a:rPr lang="it-IT" sz="1200" b="1" dirty="0">
                <a:solidFill>
                  <a:srgbClr val="282829"/>
                </a:solidFill>
                <a:latin typeface="-apple-system"/>
              </a:rPr>
              <a:t>contenuto viene spacciato come proveniente da fonti realmente esistenti</a:t>
            </a:r>
            <a:r>
              <a:rPr lang="it-IT" sz="1200" dirty="0">
                <a:solidFill>
                  <a:srgbClr val="282829"/>
                </a:solidFill>
                <a:latin typeface="-apple-system"/>
              </a:rPr>
              <a:t>.</a:t>
            </a:r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063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7 febbraio 2024 viene pubblicato su </a:t>
            </a:r>
            <a:r>
              <a:rPr lang="it-IT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questo video, registrato con uno </a:t>
            </a:r>
            <a:r>
              <a:rPr lang="it-IT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smartphone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Si tratta di un falso, infatti  ascoltando il 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video ufficiale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dell’esibizione integrale di Mannoia pubblicato il 6 febbraio 2024 sul canale ufficiale della Rai su </a:t>
            </a:r>
            <a:r>
              <a:rPr lang="it-IT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si sente nessuna bestemmia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90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un'intervista concessa a Il Riformista, il direttore della clinica di malattie infettive dell'ospedale San Martino di Genova ha spiegato che "l'allarme riguarda il Sudamerica, prima l'Argentina e ora il Brasile. Stiamo assistendo a una tropicalizzazione delle città".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575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: ciascuno di noi tende a selezionare le informazioni che più sono simili alle nostre convinzioni e che risuonano con le identità dei gruppi a cui sentiamo di appartenere. i</a:t>
            </a: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questi ambienti familiari e confortevoli, la verità o falsità delle informazioni che riceviamo potrebbe passare in secondo piano.</a:t>
            </a:r>
            <a:b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it-IT" b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731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destare preoccupazione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l’idea che </a:t>
            </a:r>
            <a: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società polarizzate possano rendere più vulnerabili le democrazie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bene, quindi, chiarire in partenza che la </a:t>
            </a:r>
            <a:r>
              <a:rPr lang="it-I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polarizzazione ideologica in sé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cioè un’ampia diversità di opinioni su determinati argomenti (</a:t>
            </a:r>
            <a:r>
              <a:rPr lang="it-IT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in piccole dosi) 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può essere </a:t>
            </a:r>
            <a:r>
              <a:rPr lang="it-I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anche utile alla democrazia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che si fonda proprio sul dibattito tra posizioni diverse.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Un’appartenenza, quindi, caratterizzata da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sentimenti negativi</a:t>
            </a:r>
            <a:r>
              <a:rPr lang="it-IT" dirty="0">
                <a:effectLst/>
              </a:rPr>
              <a:t> e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toni accesi</a:t>
            </a:r>
            <a:r>
              <a:rPr lang="it-IT" dirty="0">
                <a:effectLst/>
              </a:rPr>
              <a:t> nei confronti di chi è percepito come altro, come diverso. Chi studia queste dinamiche si trova subito di fronte a due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paradossi</a:t>
            </a:r>
            <a:r>
              <a:rPr lang="it-IT" dirty="0">
                <a:effectLst/>
              </a:rPr>
              <a:t>.</a:t>
            </a:r>
            <a:b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Un primo paradosso è che tendiamo 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percepire la nostra distanza da quelli che vediamo come altri molto più ampia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quanto sia in realtà.  Il secondo paradosso è che questo genere di polarizzazione politica affettiva </a:t>
            </a:r>
            <a:r>
              <a:rPr lang="it-I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è in continua crescita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nelle società che registrano 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livelli più alti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reddito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istruzione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accesso 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istituzioni democratiche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insomma, le società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più libere di sempre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077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Gli utenti sui social network selezionano e condividono le informazioni relative a una narrativa scelta, ignorando il resto.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Più si rimane all’interno di una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echo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più le proprie convinzioni si rinforzano, aumentando la polarizzazione.</a:t>
            </a:r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757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oltre agli avvertiti problemi di eventi meteorologici estremi e di conflitti armati causati da possibili tensioni geopolitiche,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825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 2017 parola dell'anno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542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01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Leif</a:t>
            </a:r>
            <a:r>
              <a:rPr lang="it-IT" dirty="0"/>
              <a:t> </a:t>
            </a:r>
            <a:r>
              <a:rPr lang="it-IT" dirty="0" err="1"/>
              <a:t>Erikson</a:t>
            </a:r>
            <a:r>
              <a:rPr lang="it-IT" dirty="0"/>
              <a:t>, norvegese, 500 anni prima di Colombo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764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 600 pittori  poi nell'800 </a:t>
            </a:r>
            <a:r>
              <a:rPr lang="it-IT" dirty="0" err="1"/>
              <a:t>Rchard</a:t>
            </a:r>
            <a:r>
              <a:rPr lang="it-IT" dirty="0"/>
              <a:t> Wagner opera L'anello del nibelungo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87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Primato della chiesa di Roma su tutte le altre chiese e 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giurisdizione sul territorio di Roma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Peccato che l’intero documento sia opera di falsari, come dimostrò il filologo 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Lorenzo Valla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nel XV Secolo.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42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Cuba stava combattendo per l’indipendenza dalla Spagna.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Journal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che aveva avviato una campagna a favore di un intervento americano, </a:t>
            </a:r>
            <a:r>
              <a:rPr lang="it-I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accusò la Spagna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dell’affondamento </a:t>
            </a:r>
            <a:r>
              <a:rPr lang="it-I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nonostante non ci fosse alcuna prova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L’opinione pubblica reagì schierandosi per l’intervento, che avvenne due mesi più tardi. </a:t>
            </a:r>
          </a:p>
          <a:p>
            <a:r>
              <a:rPr lang="it-IT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vere cause dell’esplosione sono a tutt’oggi ignote.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184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Lo «scherzo» non era che un capitolo del Radiodramma «The War of  </a:t>
            </a:r>
            <a:r>
              <a:rPr lang="it-IT" dirty="0" err="1"/>
              <a:t>Worlds</a:t>
            </a:r>
            <a:r>
              <a:rPr lang="it-IT" dirty="0"/>
              <a:t>» scritto e narrato da Orson Wells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437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Nel 2004, il giornalista </a:t>
            </a:r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it-IT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Deer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scoprì che l’articolo, oltre a non aver ricevuto una corretta </a:t>
            </a:r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peer-review</a:t>
            </a:r>
            <a:r>
              <a:rPr lang="it-IT" sz="1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era stato generosamente </a:t>
            </a:r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finanziato da lobby di avvocati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che stavano sostenendo delle cause su presunti danni causati dai vaccini stessi. </a:t>
            </a:r>
            <a:r>
              <a:rPr lang="it-IT" sz="1200" b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revisione tra pari è un metodo per valutare la validità, la qualità e l'originalità di un lavoro scientifico destinato alla pubblicazione attraverso un giudizio formulato da uno o più valutatori con competenze simili a quelle del valutato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233E04-6626-4345-8559-6F48B578FB1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31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0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4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2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4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9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6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6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6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6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8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4B2A6-B645-2E49-BAEE-1879761348A2}" type="datetimeFigureOut">
              <a:rPr lang="it-IT" smtClean="0"/>
              <a:t>12/03/24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B365B-6BB5-1044-9B66-0E991EF63E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1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20.org/en/news/world-economic-forum-report-states-that-disinformation-and-extreme-weather-are-the-main-threats-to-the-world-today#:~:text=Global%20risk%20experts%20have%20revealed,and%20the%20spread%20of%20disinformation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agendadigitale.eu/sicurezza/privacy/intelligenza-artificiale-la-via-delleuropa-su-regole-e-investimenti/" TargetMode="External"/><Relationship Id="rId4" Type="http://schemas.openxmlformats.org/officeDocument/2006/relationships/hyperlink" Target="https://www.agendadigitale.eu/cultura-digitale/disinformazione-ma-cose-esattamente-strumenti-strategie-obiettivi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iplay.it/programmi/pillolecontroladisinformazione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pagellapolitica.it/fact-checking" TargetMode="External"/><Relationship Id="rId3" Type="http://schemas.openxmlformats.org/officeDocument/2006/relationships/hyperlink" Target="https://www.agi.it/fact-checking/" TargetMode="External"/><Relationship Id="rId7" Type="http://schemas.openxmlformats.org/officeDocument/2006/relationships/hyperlink" Target="https://www.open.online/c/fact-checking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poynter.org/ifcn/" TargetMode="External"/><Relationship Id="rId5" Type="http://schemas.openxmlformats.org/officeDocument/2006/relationships/hyperlink" Target="facta.newshttps://facta.news/" TargetMode="External"/><Relationship Id="rId4" Type="http://schemas.openxmlformats.org/officeDocument/2006/relationships/hyperlink" Target="https://www.bufale.net/" TargetMode="External"/><Relationship Id="rId9" Type="http://schemas.openxmlformats.org/officeDocument/2006/relationships/hyperlink" Target="https://www.butac.it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wsguardtech.com/it/come-funziona/" TargetMode="External"/><Relationship Id="rId3" Type="http://schemas.openxmlformats.org/officeDocument/2006/relationships/hyperlink" Target="https://images.google.com/" TargetMode="External"/><Relationship Id="rId7" Type="http://schemas.openxmlformats.org/officeDocument/2006/relationships/hyperlink" Target="https://youtu.be/UJa7NDD4x3g" TargetMode="External"/><Relationship Id="rId2" Type="http://schemas.openxmlformats.org/officeDocument/2006/relationships/hyperlink" Target="https://toolbox.google.com/factcheck/explore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t.blastingnews.com/" TargetMode="External"/><Relationship Id="rId5" Type="http://schemas.openxmlformats.org/officeDocument/2006/relationships/hyperlink" Target="https://www.idmo.it/" TargetMode="External"/><Relationship Id="rId4" Type="http://schemas.openxmlformats.org/officeDocument/2006/relationships/hyperlink" Target="https://www.invid-project.eu/tools-and-services/invid-verification-plugin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715F55-59DB-654B-B923-B6B0CA258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135437"/>
          </a:xfrm>
        </p:spPr>
        <p:txBody>
          <a:bodyPr/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AADAC1-7181-1F44-A021-CF073EF3E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195" y="1343895"/>
            <a:ext cx="6569609" cy="41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FB2DF3-D06A-1C41-AAED-24705C4C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627681"/>
          </a:xfrm>
          <a:solidFill>
            <a:srgbClr val="FF7812"/>
          </a:solidFill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Anno 1998 -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e l’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Antivaccinismo</a:t>
            </a:r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455E5F13-A7A1-BA4A-B28A-CC831561EB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032" r="12032"/>
          <a:stretch>
            <a:fillRect/>
          </a:stretch>
        </p:blipFill>
        <p:spPr>
          <a:xfrm>
            <a:off x="6817953" y="1596325"/>
            <a:ext cx="4759281" cy="3921072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E3FC15-F0C8-8049-948C-04ADE8A91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3842" y="1334198"/>
            <a:ext cx="6335927" cy="471148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La rivista scientifica 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Lancet 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pubblicò un articolo di </a:t>
            </a:r>
            <a:r>
              <a:rPr lang="it-IT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Andrew </a:t>
            </a:r>
            <a:r>
              <a:rPr lang="it-IT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 che correlava i vaccini MPR con lo sviluppo dell’autismo nei bambini, facendo esplodere la preoccupazione attorno ai vaccini.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0508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2712F-2DC1-3D4D-8D11-BC9BD801B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813659"/>
          </a:xfrm>
          <a:solidFill>
            <a:srgbClr val="FF6526"/>
          </a:solidFill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L’elezione di Trump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A0669766-EDD9-D94A-AEE9-FED9097620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060" r="12060"/>
          <a:stretch>
            <a:fillRect/>
          </a:stretch>
        </p:blipFill>
        <p:spPr>
          <a:xfrm>
            <a:off x="7188843" y="1921789"/>
            <a:ext cx="4553656" cy="3595608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3F148B-FD6B-9640-A6A1-8CFC060BF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3471" y="1270860"/>
            <a:ext cx="6726265" cy="511444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Il 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 è stato ″eletto″ da Oxford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Dictionaries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come 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l’anno della post-verità. </a:t>
            </a:r>
          </a:p>
          <a:p>
            <a:pPr algn="just">
              <a:lnSpc>
                <a:spcPct val="150000"/>
              </a:lnSpc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In particolare, la campagna elettorale di 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Trump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 fu costellata da innumerevoli menzogne.</a:t>
            </a:r>
          </a:p>
        </p:txBody>
      </p:sp>
    </p:spTree>
    <p:extLst>
      <p:ext uri="{BB962C8B-B14F-4D97-AF65-F5344CB8AC3E}">
        <p14:creationId xmlns:p14="http://schemas.microsoft.com/office/powerpoint/2010/main" val="224993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39FF2155-533C-B74C-8681-7CD35DBBC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256" y="1193369"/>
            <a:ext cx="7028517" cy="4593671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683788D-FA83-6948-ADE0-008E2707EA08}"/>
              </a:ext>
            </a:extLst>
          </p:cNvPr>
          <p:cNvSpPr/>
          <p:nvPr/>
        </p:nvSpPr>
        <p:spPr>
          <a:xfrm>
            <a:off x="441702" y="5787041"/>
            <a:ext cx="11313762" cy="646331"/>
          </a:xfrm>
          <a:prstGeom prst="rect">
            <a:avLst/>
          </a:prstGeom>
          <a:solidFill>
            <a:srgbClr val="E9E9E9"/>
          </a:solidFill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E come mai fanno presa su così tante persone?</a:t>
            </a:r>
            <a:endParaRPr lang="it-IT" sz="360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89792835-55DD-9C4B-91CE-D5A421BB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69" y="402956"/>
            <a:ext cx="11639227" cy="526942"/>
          </a:xfrm>
          <a:solidFill>
            <a:srgbClr val="E9E9E9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Come mai è così facile cadere preda delle notizie false? </a:t>
            </a:r>
            <a:endParaRPr lang="it-IT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06B0E-DCBF-6343-B513-441FDD4A3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1542" cy="801717"/>
          </a:xfrm>
          <a:solidFill>
            <a:srgbClr val="FF6526"/>
          </a:solidFill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Pregiudizi (</a:t>
            </a:r>
            <a:r>
              <a:rPr lang="it-IT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) cognitivi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CD1B74C-670E-A944-8053-59ECCFD4A521}"/>
              </a:ext>
            </a:extLst>
          </p:cNvPr>
          <p:cNvSpPr/>
          <p:nvPr/>
        </p:nvSpPr>
        <p:spPr>
          <a:xfrm>
            <a:off x="838200" y="1503336"/>
            <a:ext cx="106615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>
              <a:lnSpc>
                <a:spcPct val="150000"/>
              </a:lnSpc>
            </a:pP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esseri umani accettano o respingono le informazioni tramite una serie di </a:t>
            </a:r>
            <a:r>
              <a:rPr lang="it-IT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cognitivi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una tendenza sistematica e non razionale nel modo in cui prendiamo una decisione. I </a:t>
            </a:r>
            <a:r>
              <a:rPr lang="it-IT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it-IT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cognitivi 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individuati e studiati </a:t>
            </a:r>
            <a:r>
              <a:rPr lang="it-IT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circa 200.</a:t>
            </a:r>
            <a:endParaRPr lang="it-IT" sz="3600" b="1" i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17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90F8808-A224-234A-A8A3-051B69BCD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336" y="224402"/>
            <a:ext cx="8524067" cy="641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0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328B38D-DE35-C94A-BBA7-6377EC71E6D2}"/>
              </a:ext>
            </a:extLst>
          </p:cNvPr>
          <p:cNvSpPr/>
          <p:nvPr/>
        </p:nvSpPr>
        <p:spPr>
          <a:xfrm>
            <a:off x="838200" y="1611823"/>
            <a:ext cx="10515600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quell’</a:t>
            </a:r>
            <a:r>
              <a:rPr lang="it-IT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errore cognitivo </a:t>
            </a: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che, ogni volta che acquisiamo informazioni nuove, ci porta a </a:t>
            </a:r>
            <a:r>
              <a:rPr lang="it-IT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preferire le informazioni che confermano le nostre credenze o ipotesi preesistenti</a:t>
            </a: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piuttosto che quelle che le contraddicono. 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5" name="Titolo 1">
            <a:extLst>
              <a:ext uri="{FF2B5EF4-FFF2-40B4-BE49-F238E27FC236}">
                <a16:creationId xmlns:a16="http://schemas.microsoft.com/office/drawing/2014/main" id="{1B842725-9A67-BF41-9AE6-BC655B376FE2}"/>
              </a:ext>
            </a:extLst>
          </p:cNvPr>
          <p:cNvSpPr txBox="1">
            <a:spLocks/>
          </p:cNvSpPr>
          <p:nvPr/>
        </p:nvSpPr>
        <p:spPr>
          <a:xfrm>
            <a:off x="838200" y="675092"/>
            <a:ext cx="10515600" cy="704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Pregiudizio (</a:t>
            </a:r>
            <a:r>
              <a:rPr lang="it-IT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) di conferma</a:t>
            </a:r>
          </a:p>
        </p:txBody>
      </p:sp>
    </p:spTree>
    <p:extLst>
      <p:ext uri="{BB962C8B-B14F-4D97-AF65-F5344CB8AC3E}">
        <p14:creationId xmlns:p14="http://schemas.microsoft.com/office/powerpoint/2010/main" val="125249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47A7A63-C572-1140-BB99-E1896FEA1672}"/>
              </a:ext>
            </a:extLst>
          </p:cNvPr>
          <p:cNvSpPr/>
          <p:nvPr/>
        </p:nvSpPr>
        <p:spPr>
          <a:xfrm>
            <a:off x="205229" y="4912963"/>
            <a:ext cx="11693718" cy="166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Abbiamo l’impressione che le fonti a noi “vicine” siano le più affidabili. </a:t>
            </a:r>
            <a:endParaRPr lang="it-IT" sz="3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2DF52B4-F2AD-664F-9FA1-A61D428A6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76" y="317256"/>
            <a:ext cx="9026424" cy="45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16939A-A84A-A642-9646-606FCE5D5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478" y="1261916"/>
            <a:ext cx="7160004" cy="5382417"/>
          </a:xfrm>
          <a:prstGeom prst="rect">
            <a:avLst/>
          </a:prstGeom>
        </p:spPr>
      </p:pic>
      <p:sp useBgFill="1">
        <p:nvSpPr>
          <p:cNvPr id="5" name="Titolo 1">
            <a:extLst>
              <a:ext uri="{FF2B5EF4-FFF2-40B4-BE49-F238E27FC236}">
                <a16:creationId xmlns:a16="http://schemas.microsoft.com/office/drawing/2014/main" id="{BBB5141B-0787-134E-AA1F-61B3E26B6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80" y="225641"/>
            <a:ext cx="10515600" cy="905736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Il pregiudizio di negatività</a:t>
            </a:r>
          </a:p>
        </p:txBody>
      </p:sp>
    </p:spTree>
    <p:extLst>
      <p:ext uri="{BB962C8B-B14F-4D97-AF65-F5344CB8AC3E}">
        <p14:creationId xmlns:p14="http://schemas.microsoft.com/office/powerpoint/2010/main" val="1116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A1DB99A-7CD8-E844-9D1B-49389A773442}"/>
              </a:ext>
            </a:extLst>
          </p:cNvPr>
          <p:cNvSpPr/>
          <p:nvPr/>
        </p:nvSpPr>
        <p:spPr>
          <a:xfrm>
            <a:off x="683218" y="1286360"/>
            <a:ext cx="105156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negatività è quello che ci porta a dare maggiore peso e attenzione agli eventi, alle informazioni o alle esperienze negative rispetto a quelle positive.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933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olo 1">
            <a:extLst>
              <a:ext uri="{FF2B5EF4-FFF2-40B4-BE49-F238E27FC236}">
                <a16:creationId xmlns:a16="http://schemas.microsoft.com/office/drawing/2014/main" id="{8FCDE176-B688-1A46-8C3B-3CA96C0A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143"/>
            <a:ext cx="10515600" cy="584603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Bandwagon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 =  Effetto carrozzone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FFC40D7-33F3-8840-9A15-B421C199D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966" y="1030939"/>
            <a:ext cx="7925299" cy="56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E2BE12-40B0-6D4C-9157-99B2D23E7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09"/>
            <a:ext cx="10515600" cy="781750"/>
          </a:xfrm>
          <a:solidFill>
            <a:srgbClr val="FF6526"/>
          </a:solidFill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COSA SONO LE FAKE NEWS?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9F3798-F127-754B-9396-ACD20652C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66" y="1301859"/>
            <a:ext cx="11267268" cy="534851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notizie false.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È un termine inglese per definire articoli che presentano informazioni inventate, ingannevoli, create per disinformare e rendere virali le bufale attraverso internet specialmente sui social media come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(che ora si chiama X) e Instagram. </a:t>
            </a:r>
          </a:p>
        </p:txBody>
      </p:sp>
    </p:spTree>
    <p:extLst>
      <p:ext uri="{BB962C8B-B14F-4D97-AF65-F5344CB8AC3E}">
        <p14:creationId xmlns:p14="http://schemas.microsoft.com/office/powerpoint/2010/main" val="20903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olo 1">
            <a:extLst>
              <a:ext uri="{FF2B5EF4-FFF2-40B4-BE49-F238E27FC236}">
                <a16:creationId xmlns:a16="http://schemas.microsoft.com/office/drawing/2014/main" id="{BBFDC182-F29C-0C4A-B267-48502FDD3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265"/>
          </a:xfrm>
        </p:spPr>
        <p:txBody>
          <a:bodyPr/>
          <a:lstStyle/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L’effetto </a:t>
            </a:r>
            <a:r>
              <a:rPr lang="it-IT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Dunning</a:t>
            </a: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-Kruger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8BD79D9-4673-4646-82D2-77574FBC9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797" y="1141186"/>
            <a:ext cx="8807555" cy="55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D346FD0F-8602-5B4A-837A-E182CED4EB5A}"/>
              </a:ext>
            </a:extLst>
          </p:cNvPr>
          <p:cNvSpPr/>
          <p:nvPr/>
        </p:nvSpPr>
        <p:spPr>
          <a:xfrm>
            <a:off x="1007390" y="1070584"/>
            <a:ext cx="9980908" cy="16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cuore dell’effetto </a:t>
            </a:r>
            <a:r>
              <a:rPr lang="it-IT" sz="3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Dunning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-Kruger risiede nella nostra </a:t>
            </a:r>
            <a:r>
              <a:rPr lang="it-IT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incapacità di autovalutazione.</a:t>
            </a:r>
            <a:endParaRPr lang="it-IT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044950E-1157-3245-83F6-73D4CBA6B4AE}"/>
              </a:ext>
            </a:extLst>
          </p:cNvPr>
          <p:cNvSpPr/>
          <p:nvPr/>
        </p:nvSpPr>
        <p:spPr>
          <a:xfrm>
            <a:off x="1007390" y="2874345"/>
            <a:ext cx="9980908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Socrate, il grande filosofo, pare abbia detto:</a:t>
            </a:r>
          </a:p>
          <a:p>
            <a:pPr algn="just">
              <a:lnSpc>
                <a:spcPct val="150000"/>
              </a:lnSpc>
            </a:pPr>
            <a:r>
              <a:rPr lang="it-IT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«L’unico vero segno di conoscenza è sapere che non sai nulla.»</a:t>
            </a:r>
            <a:endParaRPr lang="it-IT" sz="3600" b="1" i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5FB695-B109-9845-BC78-9500D1217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0380"/>
            <a:ext cx="10401086" cy="5850611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CB3AC6F-78CE-C347-8312-36B724B92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255"/>
          </a:xfrm>
          <a:solidFill>
            <a:srgbClr val="E9E9E9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DC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Disinformazione e </a:t>
            </a:r>
            <a:r>
              <a:rPr lang="it-IT" sz="3600" b="1" dirty="0" err="1">
                <a:solidFill>
                  <a:srgbClr val="DC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Misinformazione</a:t>
            </a:r>
            <a:endParaRPr lang="it-IT" sz="3600" b="1" dirty="0">
              <a:solidFill>
                <a:srgbClr val="DC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5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C3B555-ABE0-904E-9EEC-1E388DF0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255"/>
          </a:xfrm>
          <a:solidFill>
            <a:srgbClr val="E9E9E9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DC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Disinformazione e </a:t>
            </a:r>
            <a:r>
              <a:rPr lang="it-IT" sz="3600" b="1" dirty="0" err="1">
                <a:solidFill>
                  <a:srgbClr val="DC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Misinformazione</a:t>
            </a:r>
            <a:endParaRPr lang="it-IT" sz="3600" b="1" dirty="0">
              <a:solidFill>
                <a:srgbClr val="DC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A999E46-B1F8-134E-B54D-35BDF48F6EA6}"/>
              </a:ext>
            </a:extLst>
          </p:cNvPr>
          <p:cNvSpPr/>
          <p:nvPr/>
        </p:nvSpPr>
        <p:spPr>
          <a:xfrm>
            <a:off x="838200" y="1301859"/>
            <a:ext cx="10515600" cy="580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La differenza tra le due è 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l’intenzionalità:</a:t>
            </a:r>
            <a:endParaRPr 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disinformazione: 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notizie costruite e diffuse con l’intenzione di ingannare e manipolare le opinioni.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misinformazione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notizie false o imprecise diffuse senza l'esplicita intenzione di ingannare</a:t>
            </a:r>
          </a:p>
          <a:p>
            <a:pPr algn="just">
              <a:lnSpc>
                <a:spcPct val="150000"/>
              </a:lnSpc>
            </a:pPr>
            <a:endParaRPr 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5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76A15CF-244E-684B-AD06-4F23C35A1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93" y="216975"/>
            <a:ext cx="10404589" cy="63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olo 1">
            <a:extLst>
              <a:ext uri="{FF2B5EF4-FFF2-40B4-BE49-F238E27FC236}">
                <a16:creationId xmlns:a16="http://schemas.microsoft.com/office/drawing/2014/main" id="{A8D8F7D3-B15D-0D48-92ED-4DD9681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19756"/>
          </a:xfrm>
        </p:spPr>
        <p:txBody>
          <a:bodyPr>
            <a:normAutofit/>
          </a:bodyPr>
          <a:lstStyle/>
          <a:p>
            <a:pPr algn="ctr"/>
            <a:r>
              <a:rPr lang="it-IT" sz="4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Collegamento ingannevole (click </a:t>
            </a:r>
            <a:r>
              <a:rPr lang="it-IT" sz="4000" b="1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baiting</a:t>
            </a:r>
            <a:r>
              <a:rPr lang="it-IT" sz="4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7632D1-F9D4-D24A-9DA6-37A901EDA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761" y="719756"/>
            <a:ext cx="7772033" cy="59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olo 1">
            <a:extLst>
              <a:ext uri="{FF2B5EF4-FFF2-40B4-BE49-F238E27FC236}">
                <a16:creationId xmlns:a16="http://schemas.microsoft.com/office/drawing/2014/main" id="{00C25AA5-3226-2F48-BB95-720FA07E2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756"/>
          </a:xfrm>
        </p:spPr>
        <p:txBody>
          <a:bodyPr>
            <a:normAutofit/>
          </a:bodyPr>
          <a:lstStyle/>
          <a:p>
            <a:pPr algn="ctr"/>
            <a:r>
              <a:rPr lang="it-IT" sz="4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Contenuto ingannatore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C152BE8-1451-5549-B02A-49302996C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676" y="1084882"/>
            <a:ext cx="9700647" cy="54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852CCDC-9959-114F-9B2F-04371F8BD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071" y="1104742"/>
            <a:ext cx="4091552" cy="5616545"/>
          </a:xfrm>
          <a:prstGeom prst="rect">
            <a:avLst/>
          </a:prstGeom>
        </p:spPr>
      </p:pic>
      <p:sp useBgFill="1">
        <p:nvSpPr>
          <p:cNvPr id="5" name="Titolo 1">
            <a:extLst>
              <a:ext uri="{FF2B5EF4-FFF2-40B4-BE49-F238E27FC236}">
                <a16:creationId xmlns:a16="http://schemas.microsoft.com/office/drawing/2014/main" id="{53367DE9-E0C1-5848-B726-5C28E326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01" y="194645"/>
            <a:ext cx="10515600" cy="781750"/>
          </a:xfrm>
        </p:spPr>
        <p:txBody>
          <a:bodyPr>
            <a:normAutofit/>
          </a:bodyPr>
          <a:lstStyle/>
          <a:p>
            <a:pPr algn="ctr"/>
            <a:r>
              <a:rPr lang="it-IT" sz="4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Contenuto falso</a:t>
            </a:r>
            <a:endParaRPr lang="it-IT" sz="40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6" name="Titolo 1">
            <a:extLst>
              <a:ext uri="{FF2B5EF4-FFF2-40B4-BE49-F238E27FC236}">
                <a16:creationId xmlns:a16="http://schemas.microsoft.com/office/drawing/2014/main" id="{D372650A-894C-FF4A-A9CD-3BAF748F3E30}"/>
              </a:ext>
            </a:extLst>
          </p:cNvPr>
          <p:cNvSpPr txBox="1">
            <a:spLocks/>
          </p:cNvSpPr>
          <p:nvPr/>
        </p:nvSpPr>
        <p:spPr>
          <a:xfrm>
            <a:off x="822701" y="194645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Contenuto falso</a:t>
            </a:r>
            <a:endParaRPr lang="it-IT" sz="40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55749BF-12D0-B840-A522-82F73DA4D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449250"/>
            <a:ext cx="10344809" cy="540875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EE3DFB7F-2683-CC43-BF75-0107AC6B3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8092"/>
            <a:ext cx="10515600" cy="687298"/>
          </a:xfrm>
        </p:spPr>
        <p:txBody>
          <a:bodyPr>
            <a:normAutofit/>
          </a:bodyPr>
          <a:lstStyle/>
          <a:p>
            <a:pPr algn="ctr"/>
            <a:r>
              <a:rPr lang="it-IT" sz="4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Contesto ingannevole</a:t>
            </a:r>
            <a:r>
              <a:rPr lang="it-IT" sz="4000" dirty="0">
                <a:solidFill>
                  <a:srgbClr val="282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40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98DE8A5-7AC4-FC43-A2AF-17B39A4F7115}"/>
              </a:ext>
            </a:extLst>
          </p:cNvPr>
          <p:cNvSpPr/>
          <p:nvPr/>
        </p:nvSpPr>
        <p:spPr>
          <a:xfrm>
            <a:off x="838199" y="709199"/>
            <a:ext cx="11155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282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contenuto reale ma informazioni contestuali false.</a:t>
            </a:r>
            <a:r>
              <a:rPr lang="it-IT" sz="3200" dirty="0">
                <a:solidFill>
                  <a:srgbClr val="282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4946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0A9EBF4-E95C-0145-82DC-62B9277B5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85" y="0"/>
            <a:ext cx="7582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9FC3BA3-5C94-9A4C-A615-19600C254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57" y="365125"/>
            <a:ext cx="11282765" cy="1060719"/>
          </a:xfrm>
          <a:solidFill>
            <a:srgbClr val="FFFC85"/>
          </a:solidFill>
        </p:spPr>
        <p:txBody>
          <a:bodyPr>
            <a:normAutofit fontScale="90000"/>
          </a:bodyPr>
          <a:lstStyle/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Perché in italiano diciamo </a:t>
            </a:r>
            <a:r>
              <a:rPr lang="it-IT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«una bufala» 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per indicare </a:t>
            </a:r>
            <a:r>
              <a:rPr lang="it-IT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it-IT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it-IT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news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107B75A-AD08-F340-8997-5386DB64D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7918" y="1751308"/>
            <a:ext cx="5695014" cy="4339527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E5E1447-C01F-5E45-A65D-ED26E659D82D}"/>
              </a:ext>
            </a:extLst>
          </p:cNvPr>
          <p:cNvSpPr/>
          <p:nvPr/>
        </p:nvSpPr>
        <p:spPr>
          <a:xfrm>
            <a:off x="216976" y="1425844"/>
            <a:ext cx="5966848" cy="4988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La versione più accademica dell’origine del termine bufala riporta all’espressione 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“menare per il naso come una bufala”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7348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DDAA89E-E253-5047-9A5B-9E0FAD39D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" y="1461633"/>
            <a:ext cx="11656238" cy="411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369F748-5D9A-7545-9B11-C2A604673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838" y="490232"/>
            <a:ext cx="7114162" cy="592043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A79E024-DA1B-FF46-9628-E08164B6F1DD}"/>
              </a:ext>
            </a:extLst>
          </p:cNvPr>
          <p:cNvSpPr/>
          <p:nvPr/>
        </p:nvSpPr>
        <p:spPr>
          <a:xfrm>
            <a:off x="343709" y="303496"/>
            <a:ext cx="4734129" cy="6293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400" dirty="0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  </a:t>
            </a:r>
            <a:r>
              <a:rPr lang="it-IT" sz="3400" dirty="0" err="1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TikTok</a:t>
            </a:r>
            <a:r>
              <a:rPr lang="it-IT" sz="3400" dirty="0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3400" dirty="0" err="1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it-IT" sz="3400" dirty="0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stanno diffondendo un'immagine che mostra il simbolo di una rana sulla scatola del Nesquik, sostenendo che il prodotto contiene "farina di rana".</a:t>
            </a:r>
            <a:r>
              <a:rPr lang="it-IT" sz="3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556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6A70BCA-AF40-8946-A8E4-1035E824404C}"/>
              </a:ext>
            </a:extLst>
          </p:cNvPr>
          <p:cNvSpPr/>
          <p:nvPr/>
        </p:nvSpPr>
        <p:spPr>
          <a:xfrm>
            <a:off x="518809" y="369650"/>
            <a:ext cx="11271114" cy="6466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4000" dirty="0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Claudia </a:t>
            </a:r>
            <a:r>
              <a:rPr lang="it-IT" sz="4000" dirty="0" err="1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Afonso</a:t>
            </a:r>
            <a:r>
              <a:rPr lang="it-IT" sz="4000" dirty="0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portavoce aziendale di Nestlé, ha dichiarato a </a:t>
            </a:r>
            <a:r>
              <a:rPr lang="it-IT" sz="4000" dirty="0" err="1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NewsGuard</a:t>
            </a:r>
            <a:r>
              <a:rPr lang="it-IT" sz="4000" dirty="0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un'e-mail del febbraio 2024: "Nesquik non contiene alcuna 'farina di rana'... questo è falso." </a:t>
            </a:r>
            <a:r>
              <a:rPr lang="it-IT" sz="4000" dirty="0" err="1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Afonso</a:t>
            </a:r>
            <a:r>
              <a:rPr lang="it-IT" sz="4000" dirty="0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 aggiunto: “La rana sulla confezione è il sigillo della Rainforest </a:t>
            </a:r>
            <a:r>
              <a:rPr lang="it-IT" sz="4000" dirty="0" err="1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Alliance</a:t>
            </a:r>
            <a:r>
              <a:rPr lang="it-IT" sz="4000" dirty="0">
                <a:solidFill>
                  <a:srgbClr val="40404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che certifica la provenienza del cacao per Nesquik. </a:t>
            </a:r>
          </a:p>
        </p:txBody>
      </p:sp>
    </p:spTree>
    <p:extLst>
      <p:ext uri="{BB962C8B-B14F-4D97-AF65-F5344CB8AC3E}">
        <p14:creationId xmlns:p14="http://schemas.microsoft.com/office/powerpoint/2010/main" val="7263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6EA5C-320E-BB4B-ABFC-23183979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9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i="1" dirty="0">
                <a:solidFill>
                  <a:srgbClr val="7A1C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SOCIAL CI POLARIZZANO?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BE5F8D-A8FF-1D45-A6F3-58548303D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3" y="65793"/>
            <a:ext cx="2377698" cy="237769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048F50A-11A4-8F46-8712-DD22554CCF47}"/>
              </a:ext>
            </a:extLst>
          </p:cNvPr>
          <p:cNvSpPr/>
          <p:nvPr/>
        </p:nvSpPr>
        <p:spPr>
          <a:xfrm>
            <a:off x="2027049" y="1864815"/>
            <a:ext cx="93267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polarizzazione si manifesta non solo all'interno dei social network, ma permea tutta la nostra esperienza e i nostri rapporti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Trovare un metodo per rompere la bolla delle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echo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si rivela una sfida complessa. L'ipotesi è che 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la radice del problema della disinformazione risieda proprio nella segregazione e polarizzazione.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B71A80-9299-D840-9036-F3B4AB5FC5FF}"/>
              </a:ext>
            </a:extLst>
          </p:cNvPr>
          <p:cNvSpPr txBox="1"/>
          <p:nvPr/>
        </p:nvSpPr>
        <p:spPr>
          <a:xfrm>
            <a:off x="2456481" y="1068190"/>
            <a:ext cx="2382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45D1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SUCCO</a:t>
            </a:r>
          </a:p>
        </p:txBody>
      </p:sp>
    </p:spTree>
    <p:extLst>
      <p:ext uri="{BB962C8B-B14F-4D97-AF65-F5344CB8AC3E}">
        <p14:creationId xmlns:p14="http://schemas.microsoft.com/office/powerpoint/2010/main" val="24228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9D3CDFE-910A-EF4E-A8DC-6BC686C00306}"/>
              </a:ext>
            </a:extLst>
          </p:cNvPr>
          <p:cNvSpPr/>
          <p:nvPr/>
        </p:nvSpPr>
        <p:spPr>
          <a:xfrm>
            <a:off x="2278249" y="1746015"/>
            <a:ext cx="9670943" cy="446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polarizzazione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il </a:t>
            </a:r>
            <a:r>
              <a:rPr lang="it-IT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tramite cui le variegate differenze presenti in una società si allineano progressivamente lungo una singola dimensione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portando alla percezione della </a:t>
            </a:r>
            <a:r>
              <a:rPr lang="it-IT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e, più in generale, della </a:t>
            </a:r>
            <a:r>
              <a:rPr lang="it-IT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società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stessa, in termini di una </a:t>
            </a:r>
            <a:r>
              <a:rPr lang="it-IT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divisione in “Noi” contro “Loro”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A0DD95-A013-FC4D-A7F4-EFBC76C1E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75" y="525649"/>
            <a:ext cx="2000574" cy="200057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2DCCD60-7390-0946-91C8-699000A87B7E}"/>
              </a:ext>
            </a:extLst>
          </p:cNvPr>
          <p:cNvSpPr/>
          <p:nvPr/>
        </p:nvSpPr>
        <p:spPr>
          <a:xfrm>
            <a:off x="2474062" y="525649"/>
            <a:ext cx="7620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srgbClr val="1457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significa polarizzazione?</a:t>
            </a:r>
            <a:endParaRPr lang="it-IT" sz="4000" b="1" i="0" dirty="0">
              <a:solidFill>
                <a:srgbClr val="1A1A1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9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A907-FC24-BF42-A563-CFD860C3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88" y="875553"/>
            <a:ext cx="10832023" cy="667584"/>
          </a:xfrm>
        </p:spPr>
        <p:txBody>
          <a:bodyPr>
            <a:noAutofit/>
          </a:bodyPr>
          <a:lstStyle/>
          <a:p>
            <a:r>
              <a:rPr lang="it-IT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quali dinamiche siamo esposti sui social?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81514DC-1A58-7B43-96F6-D820CF6CA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93" y="2389454"/>
            <a:ext cx="2148373" cy="214837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AA884D6-D091-E049-BD72-D8F3F6B0933F}"/>
              </a:ext>
            </a:extLst>
          </p:cNvPr>
          <p:cNvSpPr/>
          <p:nvPr/>
        </p:nvSpPr>
        <p:spPr>
          <a:xfrm>
            <a:off x="2882685" y="2249969"/>
            <a:ext cx="8942522" cy="2840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 aumentare la segregazione delle opinioni sulle piattaforme social è un mix di dinamiche </a:t>
            </a:r>
            <a:r>
              <a:rPr lang="it-IT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algoritmiche e sociali. 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F7A35D2-8A26-DC4A-ABD0-16C87AE6B6AC}"/>
              </a:ext>
            </a:extLst>
          </p:cNvPr>
          <p:cNvSpPr/>
          <p:nvPr/>
        </p:nvSpPr>
        <p:spPr>
          <a:xfrm>
            <a:off x="360556" y="681925"/>
            <a:ext cx="11371662" cy="5501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3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it-IT" sz="34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it-IT" sz="3400" b="1" u="sng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it-IT" sz="3400" b="1" u="sng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Risks</a:t>
            </a:r>
            <a:r>
              <a:rPr lang="it-IT" sz="3400" b="1" u="sng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r>
              <a:rPr lang="it-IT" sz="34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it-IT" sz="3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rapporto annuale a cura del </a:t>
            </a:r>
            <a:r>
              <a:rPr lang="it-IT" sz="3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WEF</a:t>
            </a:r>
            <a:r>
              <a:rPr lang="it-IT" sz="3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prospetta un imminente scenario di </a:t>
            </a:r>
            <a:r>
              <a:rPr lang="it-IT" sz="3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instabilità generale.</a:t>
            </a:r>
            <a:r>
              <a:rPr lang="it-IT" sz="3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 </a:t>
            </a:r>
            <a:r>
              <a:rPr lang="it-IT" sz="34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studio</a:t>
            </a:r>
            <a:r>
              <a:rPr lang="it-IT" sz="3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rileva, come ulteriore preoccupante allerta planetaria, </a:t>
            </a:r>
            <a:r>
              <a:rPr lang="it-IT" sz="3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pericolo massivo della diffusione esponenziale di </a:t>
            </a:r>
            <a:r>
              <a:rPr lang="it-IT" sz="34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disinformazione </a:t>
            </a:r>
            <a:r>
              <a:rPr lang="it-IT" sz="3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online polarizzata</a:t>
            </a:r>
            <a:r>
              <a:rPr lang="it-IT" sz="3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aggravata dall’uso sistemico di sofisticati strumenti di</a:t>
            </a:r>
            <a:r>
              <a:rPr lang="it-IT" sz="34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intelligenza artificiale</a:t>
            </a:r>
            <a:r>
              <a:rPr lang="it-IT" sz="34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3400" b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3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F03E0DC-0B1A-1541-880C-73C7EA14D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824" y="0"/>
            <a:ext cx="8942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AD3B2E8C-97A7-6A45-95A8-51ED3FE8B577}"/>
              </a:ext>
            </a:extLst>
          </p:cNvPr>
          <p:cNvSpPr/>
          <p:nvPr/>
        </p:nvSpPr>
        <p:spPr>
          <a:xfrm>
            <a:off x="915692" y="898902"/>
            <a:ext cx="10515600" cy="4975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dirty="0">
                <a:solidFill>
                  <a:srgbClr val="1A1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pericoli dell’Intelligenza Artificiale e l’importanza della prevenzione nella lotta alle </a:t>
            </a:r>
            <a:r>
              <a:rPr lang="it-IT" sz="3600" dirty="0" err="1">
                <a:solidFill>
                  <a:srgbClr val="1A1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it-IT" sz="3600" dirty="0">
                <a:solidFill>
                  <a:srgbClr val="1A1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news. Sono i temi della </a:t>
            </a:r>
            <a:r>
              <a:rPr lang="it-IT" sz="3600" b="1" dirty="0">
                <a:solidFill>
                  <a:srgbClr val="1A1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terza stagione</a:t>
            </a:r>
            <a:r>
              <a:rPr lang="it-IT" sz="3600" dirty="0">
                <a:solidFill>
                  <a:srgbClr val="1A1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della serie </a:t>
            </a:r>
            <a:r>
              <a:rPr lang="it-IT" sz="3600" b="1" u="sng" dirty="0">
                <a:solidFill>
                  <a:srgbClr val="1A1A3A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Pillole contro la disinformazione</a:t>
            </a:r>
            <a:r>
              <a:rPr lang="it-IT" sz="3600" dirty="0">
                <a:solidFill>
                  <a:srgbClr val="1A1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dieci filmati da un minuto pensati per contrastare falsi, bufale e teorie del complotto, sul web e non solo. </a:t>
            </a:r>
            <a:endParaRPr 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8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7CDAA3-AD23-D643-BFF6-5F4125394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588"/>
            <a:ext cx="12192000" cy="537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BA95CBC-B23D-2345-9B7B-9B6A335E4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8"/>
            <a:ext cx="10515600" cy="1277695"/>
          </a:xfrm>
          <a:solidFill>
            <a:srgbClr val="FFFC85"/>
          </a:solidFill>
        </p:spPr>
        <p:txBody>
          <a:bodyPr>
            <a:normAutofit/>
          </a:bodyPr>
          <a:lstStyle/>
          <a:p>
            <a:pPr algn="ctr"/>
            <a:r>
              <a:rPr lang="it-IT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it-IT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news ci sono sempre state? </a:t>
            </a:r>
            <a:endParaRPr 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864B14-B480-ED4C-B09A-A53A7634C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3048"/>
            <a:ext cx="10515600" cy="2823867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Il fenomeno della diffusione di false notizie messe in circolazione con determinate finalità tuttavia non è nuovo.</a:t>
            </a:r>
            <a:endParaRPr lang="it-IT" sz="3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94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4C0902-C17B-574E-8610-4E7A3894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261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6 CONSIGLI PRATICI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0B72B74-E4C5-7D46-BD50-B39106888569}"/>
              </a:ext>
            </a:extLst>
          </p:cNvPr>
          <p:cNvSpPr/>
          <p:nvPr/>
        </p:nvSpPr>
        <p:spPr>
          <a:xfrm>
            <a:off x="1053885" y="1224365"/>
            <a:ext cx="10430360" cy="746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Affinate lo spirito critico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fermatevi al titolo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Verificate la fonte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Controllate la data di pubblicazione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Usate servizi di </a:t>
            </a:r>
            <a:r>
              <a:rPr lang="it-IT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</a:t>
            </a:r>
            <a:endParaRPr lang="it-IT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Segnalare le </a:t>
            </a:r>
            <a:r>
              <a:rPr lang="it-IT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fakes</a:t>
            </a:r>
            <a:r>
              <a:rPr lang="it-IT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vostri contatti.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endParaRPr lang="it-IT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endParaRPr lang="it-IT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it-IT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80FF13-96E2-2145-923E-0E62E3320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0" y="542441"/>
            <a:ext cx="11267920" cy="551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6E10E43-8F8B-724B-88E0-9151D02D2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36" y="790292"/>
            <a:ext cx="11112285" cy="46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2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556D9C1-8A37-2642-972C-E79F11826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82" y="120171"/>
            <a:ext cx="10050117" cy="137734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027884F-931A-704B-AD07-B185D86E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81" y="1497511"/>
            <a:ext cx="10050117" cy="506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D652FA1-1F90-C944-A8E7-FD7DA96A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80" y="585169"/>
            <a:ext cx="11825207" cy="566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7D2A558-5008-5D43-AF43-8439AD20FCFD}"/>
              </a:ext>
            </a:extLst>
          </p:cNvPr>
          <p:cNvSpPr/>
          <p:nvPr/>
        </p:nvSpPr>
        <p:spPr>
          <a:xfrm>
            <a:off x="356462" y="847371"/>
            <a:ext cx="112517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Helvetica" pitchFamily="2" charset="0"/>
                <a:hlinkClick r:id="rId3"/>
              </a:rPr>
              <a:t>https://www.agi.it/fact-checking/</a:t>
            </a:r>
            <a:endParaRPr lang="it-IT" sz="2000" dirty="0">
              <a:latin typeface="Helvetica" pitchFamily="2" charset="0"/>
            </a:endParaRPr>
          </a:p>
          <a:p>
            <a:r>
              <a:rPr lang="it-IT" sz="2000" dirty="0">
                <a:latin typeface="Helvetica" pitchFamily="2" charset="0"/>
              </a:rPr>
              <a:t>Servizio di </a:t>
            </a:r>
            <a:r>
              <a:rPr lang="it-IT" sz="2000" dirty="0" err="1">
                <a:latin typeface="Helvetica" pitchFamily="2" charset="0"/>
              </a:rPr>
              <a:t>FactChecing</a:t>
            </a:r>
            <a:r>
              <a:rPr lang="it-IT" sz="2000" dirty="0">
                <a:latin typeface="Helvetica" pitchFamily="2" charset="0"/>
              </a:rPr>
              <a:t> dell’Agenzia di Stampa AGI, Agenzia Giornalistica Italia.</a:t>
            </a:r>
          </a:p>
          <a:p>
            <a:endParaRPr lang="it-IT" sz="2000" dirty="0">
              <a:latin typeface="Helvetica" pitchFamily="2" charset="0"/>
            </a:endParaRPr>
          </a:p>
          <a:p>
            <a:r>
              <a:rPr lang="it-IT" sz="2000" dirty="0">
                <a:solidFill>
                  <a:srgbClr val="14132C"/>
                </a:solidFill>
                <a:latin typeface="Helvetica" pitchFamily="2" charset="0"/>
                <a:hlinkClick r:id="rId4"/>
              </a:rPr>
              <a:t>https://www.bufale.net/</a:t>
            </a:r>
            <a:endParaRPr lang="it-IT" sz="2000" dirty="0">
              <a:solidFill>
                <a:srgbClr val="14132C"/>
              </a:solidFill>
              <a:latin typeface="Helvetica" pitchFamily="2" charset="0"/>
            </a:endParaRPr>
          </a:p>
          <a:p>
            <a:r>
              <a:rPr lang="it-IT" sz="2000" dirty="0" err="1">
                <a:latin typeface="Helvetica" pitchFamily="2" charset="0"/>
              </a:rPr>
              <a:t>Bufale.net</a:t>
            </a:r>
            <a:r>
              <a:rPr lang="it-IT" sz="2000" dirty="0">
                <a:latin typeface="Helvetica" pitchFamily="2" charset="0"/>
              </a:rPr>
              <a:t> è un servizio gratuito di </a:t>
            </a:r>
            <a:r>
              <a:rPr lang="it-IT" sz="2000" dirty="0" err="1">
                <a:latin typeface="Helvetica" pitchFamily="2" charset="0"/>
              </a:rPr>
              <a:t>fact-checking</a:t>
            </a:r>
            <a:r>
              <a:rPr lang="it-IT" sz="2000" dirty="0">
                <a:latin typeface="Helvetica" pitchFamily="2" charset="0"/>
              </a:rPr>
              <a:t> e </a:t>
            </a:r>
            <a:r>
              <a:rPr lang="it-IT" sz="2000" dirty="0" err="1">
                <a:latin typeface="Helvetica" pitchFamily="2" charset="0"/>
              </a:rPr>
              <a:t>debunking</a:t>
            </a:r>
            <a:r>
              <a:rPr lang="it-IT" sz="2000" dirty="0">
                <a:latin typeface="Helvetica" pitchFamily="2" charset="0"/>
              </a:rPr>
              <a:t>.</a:t>
            </a:r>
          </a:p>
          <a:p>
            <a:endParaRPr lang="it-IT" sz="2000" dirty="0">
              <a:latin typeface="Helvetica" pitchFamily="2" charset="0"/>
            </a:endParaRPr>
          </a:p>
          <a:p>
            <a:r>
              <a:rPr lang="it-IT" sz="2000" dirty="0">
                <a:solidFill>
                  <a:srgbClr val="14132C"/>
                </a:solidFill>
                <a:latin typeface="Helvetica" pitchFamily="2" charset="0"/>
                <a:hlinkClick r:id="rId5"/>
              </a:rPr>
              <a:t>facta.newshttps://facta.news/</a:t>
            </a:r>
            <a:endParaRPr lang="it-IT" sz="2000" dirty="0">
              <a:solidFill>
                <a:srgbClr val="14132C"/>
              </a:solidFill>
              <a:latin typeface="Helvetica" pitchFamily="2" charset="0"/>
            </a:endParaRPr>
          </a:p>
          <a:p>
            <a:r>
              <a:rPr lang="it-IT" sz="2000" dirty="0" err="1">
                <a:solidFill>
                  <a:srgbClr val="000000"/>
                </a:solidFill>
                <a:latin typeface="Helvetica" pitchFamily="2" charset="0"/>
              </a:rPr>
              <a:t>Facta.news</a:t>
            </a:r>
            <a:r>
              <a:rPr lang="it-IT" sz="2000" dirty="0">
                <a:solidFill>
                  <a:srgbClr val="000000"/>
                </a:solidFill>
                <a:latin typeface="Helvetica" pitchFamily="2" charset="0"/>
              </a:rPr>
              <a:t> è membro dell’</a:t>
            </a:r>
            <a:r>
              <a:rPr lang="it-IT" sz="2000" dirty="0">
                <a:solidFill>
                  <a:srgbClr val="000000"/>
                </a:solidFill>
                <a:latin typeface="Helvetica" pitchFamily="2" charset="0"/>
                <a:hlinkClick r:id="rId6"/>
              </a:rPr>
              <a:t>International Fact-Checking Network</a:t>
            </a:r>
            <a:r>
              <a:rPr lang="it-IT" sz="2000" dirty="0">
                <a:solidFill>
                  <a:srgbClr val="000000"/>
                </a:solidFill>
                <a:latin typeface="Helvetica" pitchFamily="2" charset="0"/>
              </a:rPr>
              <a:t> </a:t>
            </a:r>
          </a:p>
          <a:p>
            <a:endParaRPr lang="it-IT" sz="20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IT" sz="2000" dirty="0">
                <a:solidFill>
                  <a:srgbClr val="14132C"/>
                </a:solidFill>
                <a:latin typeface="Helvetica" pitchFamily="2" charset="0"/>
                <a:hlinkClick r:id="rId7"/>
              </a:rPr>
              <a:t>https://www.open.online/c/fact-checking/</a:t>
            </a:r>
            <a:endParaRPr lang="it-IT" sz="2000" dirty="0">
              <a:solidFill>
                <a:srgbClr val="14132C"/>
              </a:solidFill>
              <a:latin typeface="Helvetica" pitchFamily="2" charset="0"/>
            </a:endParaRPr>
          </a:p>
          <a:p>
            <a:r>
              <a:rPr lang="it-IT" sz="2000" dirty="0" err="1">
                <a:solidFill>
                  <a:srgbClr val="000000"/>
                </a:solidFill>
                <a:latin typeface="Helvetica" pitchFamily="2" charset="0"/>
              </a:rPr>
              <a:t>Fact-checking</a:t>
            </a:r>
            <a:r>
              <a:rPr lang="it-IT" sz="2000" dirty="0">
                <a:solidFill>
                  <a:srgbClr val="000000"/>
                </a:solidFill>
                <a:latin typeface="Helvetica" pitchFamily="2" charset="0"/>
              </a:rPr>
              <a:t> di Open è un progetto giornalistico indipendente </a:t>
            </a:r>
          </a:p>
          <a:p>
            <a:endParaRPr lang="it-IT" sz="20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IT" sz="2000" dirty="0">
                <a:solidFill>
                  <a:srgbClr val="14132C"/>
                </a:solidFill>
                <a:latin typeface="Helvetica" pitchFamily="2" charset="0"/>
                <a:hlinkClick r:id="rId8"/>
              </a:rPr>
              <a:t>https://pagellapolitica.it/fact-checking</a:t>
            </a:r>
            <a:r>
              <a:rPr lang="it-IT" sz="2000" dirty="0">
                <a:solidFill>
                  <a:srgbClr val="14132C"/>
                </a:solidFill>
                <a:latin typeface="Helvetica" pitchFamily="2" charset="0"/>
              </a:rPr>
              <a:t> </a:t>
            </a:r>
          </a:p>
          <a:p>
            <a:r>
              <a:rPr lang="it-IT" sz="2000" dirty="0">
                <a:solidFill>
                  <a:srgbClr val="000000"/>
                </a:solidFill>
                <a:latin typeface="Helvetica" pitchFamily="2" charset="0"/>
              </a:rPr>
              <a:t>Pagella Politica è un progetto editoriale nato nel 2012 che si occupa di </a:t>
            </a:r>
            <a:r>
              <a:rPr lang="it-IT" sz="2000" dirty="0" err="1">
                <a:solidFill>
                  <a:srgbClr val="000000"/>
                </a:solidFill>
                <a:latin typeface="Helvetica" pitchFamily="2" charset="0"/>
              </a:rPr>
              <a:t>fact-checking</a:t>
            </a:r>
            <a:endParaRPr lang="it-IT" sz="2000" dirty="0">
              <a:solidFill>
                <a:srgbClr val="000000"/>
              </a:solidFill>
              <a:latin typeface="Helvetica" pitchFamily="2" charset="0"/>
            </a:endParaRPr>
          </a:p>
          <a:p>
            <a:endParaRPr lang="it-IT" sz="20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IT" sz="2000" dirty="0">
                <a:latin typeface="Helvetica" pitchFamily="2" charset="0"/>
                <a:hlinkClick r:id="rId9"/>
              </a:rPr>
              <a:t>https://www.butac.it/</a:t>
            </a:r>
            <a:endParaRPr lang="it-IT" sz="2000" dirty="0">
              <a:latin typeface="Helvetica" pitchFamily="2" charset="0"/>
            </a:endParaRPr>
          </a:p>
          <a:p>
            <a:r>
              <a:rPr lang="it-IT" sz="2000" dirty="0">
                <a:latin typeface="Helvetica" pitchFamily="2" charset="0"/>
              </a:rPr>
              <a:t>nato come blog </a:t>
            </a:r>
            <a:r>
              <a:rPr lang="it-IT" sz="2000" dirty="0" err="1">
                <a:latin typeface="Helvetica" pitchFamily="2" charset="0"/>
              </a:rPr>
              <a:t>Butac</a:t>
            </a:r>
            <a:r>
              <a:rPr lang="it-IT" sz="2000" dirty="0">
                <a:latin typeface="Helvetica" pitchFamily="2" charset="0"/>
              </a:rPr>
              <a:t> è un sito indipendente per il monitoraggio delle </a:t>
            </a:r>
            <a:r>
              <a:rPr lang="it-IT" sz="2000" dirty="0" err="1">
                <a:latin typeface="Helvetica" pitchFamily="2" charset="0"/>
              </a:rPr>
              <a:t>fake</a:t>
            </a:r>
            <a:r>
              <a:rPr lang="it-IT" sz="2000" dirty="0">
                <a:latin typeface="Helvetica" pitchFamily="2" charset="0"/>
              </a:rPr>
              <a:t> news, su segnalazione degli utenti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24C603-81DA-AB43-8BBE-1BC016AEDAF0}"/>
              </a:ext>
            </a:extLst>
          </p:cNvPr>
          <p:cNvSpPr txBox="1"/>
          <p:nvPr/>
        </p:nvSpPr>
        <p:spPr>
          <a:xfrm>
            <a:off x="2619213" y="139485"/>
            <a:ext cx="6429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i="1" dirty="0">
                <a:latin typeface="Helvetica" pitchFamily="2" charset="0"/>
                <a:cs typeface="Arial" panose="020B0604020202020204" pitchFamily="34" charset="0"/>
              </a:rPr>
              <a:t>Link utili per il </a:t>
            </a:r>
            <a:r>
              <a:rPr lang="it-IT" sz="4000" i="1" dirty="0" err="1">
                <a:latin typeface="Helvetica" pitchFamily="2" charset="0"/>
                <a:cs typeface="Arial" panose="020B0604020202020204" pitchFamily="34" charset="0"/>
              </a:rPr>
              <a:t>fact</a:t>
            </a:r>
            <a:r>
              <a:rPr lang="it-IT" sz="4000" i="1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it-IT" sz="4000" i="1" dirty="0" err="1">
                <a:latin typeface="Helvetica" pitchFamily="2" charset="0"/>
                <a:cs typeface="Arial" panose="020B0604020202020204" pitchFamily="34" charset="0"/>
              </a:rPr>
              <a:t>checking</a:t>
            </a:r>
            <a:endParaRPr lang="it-IT" sz="4000" i="1" dirty="0"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3DEA3FC-6F4B-8E4A-9A43-6766F29ABA96}"/>
              </a:ext>
            </a:extLst>
          </p:cNvPr>
          <p:cNvSpPr/>
          <p:nvPr/>
        </p:nvSpPr>
        <p:spPr>
          <a:xfrm>
            <a:off x="728421" y="159453"/>
            <a:ext cx="10957301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Helvetica" pitchFamily="2" charset="0"/>
                <a:hlinkClick r:id="rId2"/>
              </a:rPr>
              <a:t>https://toolbox.google.com/factcheck/explorer</a:t>
            </a:r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Uno strumento che aggrega gli articoli di </a:t>
            </a:r>
            <a:r>
              <a:rPr lang="it-IT" dirty="0" err="1">
                <a:latin typeface="Helvetica" pitchFamily="2" charset="0"/>
              </a:rPr>
              <a:t>fact-checking</a:t>
            </a:r>
            <a:r>
              <a:rPr lang="it-IT" dirty="0">
                <a:latin typeface="Helvetica" pitchFamily="2" charset="0"/>
              </a:rPr>
              <a:t> pubblicati in tutto il mondo su un determinato tema, persona o evento.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  <a:hlinkClick r:id="rId3"/>
              </a:rPr>
              <a:t>https://images.google.com/</a:t>
            </a:r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Per indagare sull’origine delle immagini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  <a:hlinkClick r:id="rId4"/>
              </a:rPr>
              <a:t>https://www.invid-project.eu/tools-and-services/invid-verification-plugin/</a:t>
            </a:r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Per indagare sui video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  <a:hlinkClick r:id="rId5"/>
              </a:rPr>
              <a:t>https://www.idmo.it/</a:t>
            </a:r>
            <a:r>
              <a:rPr lang="it-IT" dirty="0">
                <a:latin typeface="Helvetica" pitchFamily="2" charset="0"/>
              </a:rPr>
              <a:t>           </a:t>
            </a:r>
          </a:p>
          <a:p>
            <a:r>
              <a:rPr lang="it-IT" dirty="0" err="1">
                <a:latin typeface="Helvetica" pitchFamily="2" charset="0"/>
              </a:rPr>
              <a:t>Italian</a:t>
            </a:r>
            <a:r>
              <a:rPr lang="it-IT" dirty="0">
                <a:latin typeface="Helvetica" pitchFamily="2" charset="0"/>
              </a:rPr>
              <a:t> Digital Media </a:t>
            </a:r>
            <a:r>
              <a:rPr lang="it-IT" dirty="0" err="1">
                <a:latin typeface="Helvetica" pitchFamily="2" charset="0"/>
              </a:rPr>
              <a:t>Observatory</a:t>
            </a:r>
            <a:endParaRPr lang="it-IT" dirty="0">
              <a:latin typeface="Helvetica" pitchFamily="2" charset="0"/>
            </a:endParaRP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solidFill>
                  <a:srgbClr val="14132C"/>
                </a:solidFill>
                <a:latin typeface="Helvetica" pitchFamily="2" charset="0"/>
                <a:hlinkClick r:id="rId6"/>
              </a:rPr>
              <a:t>https://it.blastingnews.com</a:t>
            </a:r>
            <a:endParaRPr lang="it-IT" dirty="0">
              <a:solidFill>
                <a:srgbClr val="14132C"/>
              </a:solidFill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Sito di giornalismo investigativo fondato nel 2014 dal blogger britannico Eliot </a:t>
            </a:r>
            <a:r>
              <a:rPr lang="it-IT" dirty="0" err="1">
                <a:latin typeface="Helvetica" pitchFamily="2" charset="0"/>
              </a:rPr>
              <a:t>Higgins</a:t>
            </a:r>
            <a:r>
              <a:rPr lang="it-IT" dirty="0">
                <a:latin typeface="Helvetica" pitchFamily="2" charset="0"/>
              </a:rPr>
              <a:t>, un punto di riferimento per giornalisti, analisti e governi di tutto il mondo.</a:t>
            </a:r>
          </a:p>
          <a:p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Servizio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</a:rPr>
              <a:t>Whatsapp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 di FACTA Chat interattiva dedicata al </a:t>
            </a:r>
            <a:r>
              <a:rPr lang="it-IT" dirty="0" err="1">
                <a:solidFill>
                  <a:srgbClr val="000000"/>
                </a:solidFill>
                <a:latin typeface="Helvetica" pitchFamily="2" charset="0"/>
              </a:rPr>
              <a:t>Fact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 Check-in</a:t>
            </a:r>
          </a:p>
          <a:p>
            <a:r>
              <a:rPr lang="it-IT" dirty="0">
                <a:solidFill>
                  <a:srgbClr val="000000"/>
                </a:solidFill>
                <a:latin typeface="Helvetica" pitchFamily="2" charset="0"/>
                <a:hlinkClick r:id="rId7"/>
              </a:rPr>
              <a:t>https://youtu.be/UJa7NDD4x3g</a:t>
            </a:r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IT" dirty="0">
                <a:solidFill>
                  <a:srgbClr val="14132C"/>
                </a:solidFill>
                <a:latin typeface="Helvetica" pitchFamily="2" charset="0"/>
                <a:hlinkClick r:id="rId8"/>
              </a:rPr>
              <a:t>https://www.newsguardtech.com/it/come-funziona/</a:t>
            </a:r>
            <a:endParaRPr lang="it-IT" dirty="0">
              <a:solidFill>
                <a:srgbClr val="14132C"/>
              </a:solidFill>
              <a:latin typeface="Helvetica" pitchFamily="2" charset="0"/>
            </a:endParaRPr>
          </a:p>
          <a:p>
            <a:r>
              <a:rPr lang="it-IT" dirty="0" err="1">
                <a:solidFill>
                  <a:srgbClr val="0D0D0D"/>
                </a:solidFill>
                <a:latin typeface="Helvetica" pitchFamily="2" charset="0"/>
              </a:rPr>
              <a:t>Newsguard</a:t>
            </a:r>
            <a:r>
              <a:rPr lang="it-IT" dirty="0">
                <a:solidFill>
                  <a:srgbClr val="0D0D0D"/>
                </a:solidFill>
                <a:latin typeface="Helvetica" pitchFamily="2" charset="0"/>
              </a:rPr>
              <a:t>,</a:t>
            </a:r>
            <a:r>
              <a:rPr lang="it-IT" dirty="0">
                <a:solidFill>
                  <a:srgbClr val="720033"/>
                </a:solidFill>
                <a:latin typeface="Helvetica" pitchFamily="2" charset="0"/>
              </a:rPr>
              <a:t> </a:t>
            </a:r>
            <a:r>
              <a:rPr lang="it-IT" dirty="0">
                <a:solidFill>
                  <a:srgbClr val="000000"/>
                </a:solidFill>
                <a:latin typeface="Helvetica" pitchFamily="2" charset="0"/>
              </a:rPr>
              <a:t>il sistema di monitoraggio sull’affidabilità dell’informazione</a:t>
            </a:r>
          </a:p>
        </p:txBody>
      </p:sp>
    </p:spTree>
    <p:extLst>
      <p:ext uri="{BB962C8B-B14F-4D97-AF65-F5344CB8AC3E}">
        <p14:creationId xmlns:p14="http://schemas.microsoft.com/office/powerpoint/2010/main" val="28157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5EA85-28A6-C847-8C2C-A7433766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2" y="241139"/>
            <a:ext cx="10515600" cy="642265"/>
          </a:xfrm>
        </p:spPr>
        <p:txBody>
          <a:bodyPr>
            <a:normAutofit/>
          </a:bodyPr>
          <a:lstStyle/>
          <a:p>
            <a:r>
              <a:rPr lang="it-IT" sz="4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Glossario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062B011-1F91-3445-841A-55425C02D627}"/>
              </a:ext>
            </a:extLst>
          </p:cNvPr>
          <p:cNvSpPr/>
          <p:nvPr/>
        </p:nvSpPr>
        <p:spPr>
          <a:xfrm>
            <a:off x="408122" y="883404"/>
            <a:ext cx="114635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latin typeface="Arial" panose="020B0604020202020204" pitchFamily="34" charset="0"/>
              </a:rPr>
              <a:t>Echo</a:t>
            </a:r>
            <a:r>
              <a:rPr lang="it-IT" sz="2400" b="1" dirty="0">
                <a:latin typeface="Arial" panose="020B0604020202020204" pitchFamily="34" charset="0"/>
              </a:rPr>
              <a:t> </a:t>
            </a:r>
            <a:r>
              <a:rPr lang="it-IT" sz="2400" b="1" dirty="0" err="1">
                <a:latin typeface="Arial" panose="020B0604020202020204" pitchFamily="34" charset="0"/>
              </a:rPr>
              <a:t>Chamber</a:t>
            </a:r>
            <a:r>
              <a:rPr lang="it-IT" sz="2400" b="1" dirty="0">
                <a:latin typeface="Arial" panose="020B0604020202020204" pitchFamily="34" charset="0"/>
              </a:rPr>
              <a:t>: </a:t>
            </a:r>
            <a:r>
              <a:rPr lang="it-IT" sz="2400" dirty="0">
                <a:latin typeface="Arial" panose="020B0604020202020204" pitchFamily="34" charset="0"/>
              </a:rPr>
              <a:t>“camera dell’eco” situazione in cui informazioni, idee o credenze più o meno veritiere vengono amplificate da una ripetitiva trasmissione all'interno di un gruppo omogeneo e chiuso, in cui visioni e interpretazioni divergenti finiscono per non trovare più considerazione. </a:t>
            </a:r>
          </a:p>
          <a:p>
            <a:endParaRPr lang="it-IT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Clickbaiting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sz="2400" dirty="0">
                <a:solidFill>
                  <a:srgbClr val="141414"/>
                </a:solidFill>
                <a:latin typeface="Arial" panose="020B0604020202020204" pitchFamily="34" charset="0"/>
              </a:rPr>
              <a:t>i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n italiano 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"esca del click"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 identifica tutti quei contenuti – articoli informativi o di approfondimento, video e altri elementi multimediali pubblicizzati attraverso l'utilizzo di messaggi accattivanti e ammiccanti e titoli ad effetto. Lo scopo è quello di attirare traffico verso un sito o una determinata pagina a scopi di profitto.</a:t>
            </a:r>
          </a:p>
          <a:p>
            <a:endParaRPr lang="it-IT" sz="2400" dirty="0">
              <a:solidFill>
                <a:srgbClr val="141414"/>
              </a:solidFill>
              <a:latin typeface="Arial" panose="020B0604020202020204" pitchFamily="34" charset="0"/>
            </a:endParaRPr>
          </a:p>
          <a:p>
            <a:r>
              <a:rPr lang="it-IT" sz="2400" b="1" dirty="0">
                <a:solidFill>
                  <a:srgbClr val="141414"/>
                </a:solidFill>
                <a:latin typeface="Arial" panose="020B0604020202020204" pitchFamily="34" charset="0"/>
              </a:rPr>
              <a:t>URL di un sito: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l’URL (</a:t>
            </a:r>
            <a:r>
              <a:rPr lang="it-IT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Uniform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 Resource Locator) è una sequenza di caratteri che identifica univocamente l'indirizzo di una risorsa in Internet, come un documento o un'immagine. È l'elemento che ci permette di trovare un sito web, cioè l'indirizzo che noi digitiamo nel browser quando cerchiamo una pagina web.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it-IT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4D7442A-A8B1-E641-A250-FB4C5AA1DC46}"/>
              </a:ext>
            </a:extLst>
          </p:cNvPr>
          <p:cNvSpPr/>
          <p:nvPr/>
        </p:nvSpPr>
        <p:spPr>
          <a:xfrm>
            <a:off x="480447" y="938310"/>
            <a:ext cx="1125177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18191B"/>
                </a:solidFill>
                <a:latin typeface="Arial" panose="020B0604020202020204" pitchFamily="34" charset="0"/>
              </a:rPr>
              <a:t>Fact-checking</a:t>
            </a:r>
            <a:r>
              <a:rPr lang="it-IT" sz="2400" b="1" dirty="0">
                <a:solidFill>
                  <a:srgbClr val="18191B"/>
                </a:solidFill>
                <a:latin typeface="Arial" panose="020B0604020202020204" pitchFamily="34" charset="0"/>
              </a:rPr>
              <a:t>: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è la 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verifica dei fatti 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(anche 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verifica delle fonti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it-IT" sz="2400" dirty="0">
                <a:latin typeface="Arial" panose="020B0604020202020204" pitchFamily="34" charset="0"/>
              </a:rPr>
              <a:t>spesso indicato con il termine inglese </a:t>
            </a:r>
            <a:r>
              <a:rPr lang="it-IT" sz="2400" dirty="0" err="1">
                <a:latin typeface="Arial" panose="020B0604020202020204" pitchFamily="34" charset="0"/>
              </a:rPr>
              <a:t>fact-checking</a:t>
            </a:r>
            <a:r>
              <a:rPr lang="it-IT" sz="2400" dirty="0">
                <a:latin typeface="Arial" panose="020B0604020202020204" pitchFamily="34" charset="0"/>
              </a:rPr>
              <a:t>, nel lessico del giornalismo, è il lavoro di accertamento degli avvenimenti citati e dei dati usati in un testo o in un discorso. Questa pratica si applica in particolare alle informazioni date dai politici e, anche come autoverifica, alle notizie diffuse dai mezzi di comunicazione.</a:t>
            </a:r>
          </a:p>
          <a:p>
            <a:endParaRPr lang="it-IT" sz="2400" dirty="0">
              <a:latin typeface="Arial" panose="020B0604020202020204" pitchFamily="34" charset="0"/>
            </a:endParaRPr>
          </a:p>
          <a:p>
            <a:r>
              <a:rPr lang="it-IT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Debunking</a:t>
            </a:r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Opera di demistificazione e confutazione di notizie o affermazioni false o antiscientifiche, spesso frutto di credenze, ipotesi, convinzioni, teorie ricevute e trasmesse in modo acritico.</a:t>
            </a:r>
          </a:p>
          <a:p>
            <a:endParaRPr lang="it-IT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Hacker: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sono esperti di sistemi informatici di software e di sistemi di sicurezza informatica hanno grandi capacità logico deduttive, sono grandi esperti  anche di  crittografia e decifratura codici.</a:t>
            </a:r>
            <a:endParaRPr lang="it-IT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CB7F78-68FC-6D43-93C1-3102AC1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69" y="340963"/>
            <a:ext cx="11654724" cy="759417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Cristoforo Colombo scoprì per primo l’America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83690F52-DCBB-0841-A656-37D1DBFA22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95" r="1895"/>
          <a:stretch>
            <a:fillRect/>
          </a:stretch>
        </p:blipFill>
        <p:spPr>
          <a:xfrm>
            <a:off x="5220223" y="1564587"/>
            <a:ext cx="5970265" cy="4714175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C70DF3-A7A9-3841-BA9E-62C6FD50A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8" y="201667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A8A03A-BE8D-CA49-ABDF-B7F6724F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30" y="193729"/>
            <a:ext cx="11038311" cy="581186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I Vichinghi avevano le corna sull’elmo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913A498-F342-8A48-8C3A-6C8716B3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80" y="1846193"/>
            <a:ext cx="3810000" cy="3810000"/>
          </a:xfrm>
          <a:prstGeom prst="rect">
            <a:avLst/>
          </a:prstGeom>
        </p:spPr>
      </p:pic>
      <p:pic>
        <p:nvPicPr>
          <p:cNvPr id="55" name="Segnaposto immagine 54">
            <a:extLst>
              <a:ext uri="{FF2B5EF4-FFF2-40B4-BE49-F238E27FC236}">
                <a16:creationId xmlns:a16="http://schemas.microsoft.com/office/drawing/2014/main" id="{6D9FBAC5-27EC-1D45-9674-A72A084A05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7311" r="7311"/>
          <a:stretch>
            <a:fillRect/>
          </a:stretch>
        </p:blipFill>
        <p:spPr>
          <a:xfrm>
            <a:off x="6299067" y="841386"/>
            <a:ext cx="5118798" cy="5819614"/>
          </a:xfrm>
        </p:spPr>
      </p:pic>
    </p:spTree>
    <p:extLst>
      <p:ext uri="{BB962C8B-B14F-4D97-AF65-F5344CB8AC3E}">
        <p14:creationId xmlns:p14="http://schemas.microsoft.com/office/powerpoint/2010/main" val="39047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86E01-0717-394E-8D1B-287646D4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5946"/>
            <a:ext cx="10515599" cy="635430"/>
          </a:xfrm>
          <a:solidFill>
            <a:srgbClr val="F4D010"/>
          </a:solidFill>
        </p:spPr>
        <p:txBody>
          <a:bodyPr>
            <a:noAutofit/>
          </a:bodyPr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Anno 1053 - La (falsa) donazione di Costantino</a:t>
            </a:r>
            <a:endParaRPr lang="it-IT" sz="3600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E0D2C4AF-8EE4-F44B-9264-4DA46C7088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105" r="1105"/>
          <a:stretch>
            <a:fillRect/>
          </a:stretch>
        </p:blipFill>
        <p:spPr>
          <a:xfrm>
            <a:off x="6431797" y="1784643"/>
            <a:ext cx="5393409" cy="4258685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8EEF2D-C463-EA48-9A5C-DCD5F2BB1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5462" y="1131375"/>
            <a:ext cx="6106335" cy="5532895"/>
          </a:xfrm>
          <a:noFill/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it-IT" sz="3400" dirty="0">
                <a:latin typeface="Arial" panose="020B0604020202020204" pitchFamily="34" charset="0"/>
                <a:cs typeface="Arial" panose="020B0604020202020204" pitchFamily="34" charset="0"/>
              </a:rPr>
              <a:t>Per legittimare il proprio potere politico e temporale, nel 1053 </a:t>
            </a:r>
          </a:p>
          <a:p>
            <a:pPr>
              <a:lnSpc>
                <a:spcPct val="160000"/>
              </a:lnSpc>
            </a:pPr>
            <a:r>
              <a:rPr lang="it-IT" sz="3400" dirty="0">
                <a:latin typeface="Arial" panose="020B0604020202020204" pitchFamily="34" charset="0"/>
                <a:cs typeface="Arial" panose="020B0604020202020204" pitchFamily="34" charset="0"/>
              </a:rPr>
              <a:t>papa Leone IX decise di </a:t>
            </a:r>
          </a:p>
          <a:p>
            <a:pPr>
              <a:lnSpc>
                <a:spcPct val="160000"/>
              </a:lnSpc>
            </a:pPr>
            <a:r>
              <a:rPr lang="it-IT" sz="3400" dirty="0">
                <a:latin typeface="Arial" panose="020B0604020202020204" pitchFamily="34" charset="0"/>
                <a:cs typeface="Arial" panose="020B0604020202020204" pitchFamily="34" charset="0"/>
              </a:rPr>
              <a:t>riesumare un documento </a:t>
            </a:r>
          </a:p>
          <a:p>
            <a:pPr>
              <a:lnSpc>
                <a:spcPct val="160000"/>
              </a:lnSpc>
            </a:pPr>
            <a:r>
              <a:rPr lang="it-IT" sz="3400" dirty="0">
                <a:latin typeface="Arial" panose="020B0604020202020204" pitchFamily="34" charset="0"/>
                <a:cs typeface="Arial" panose="020B0604020202020204" pitchFamily="34" charset="0"/>
              </a:rPr>
              <a:t>risalente al 315, la </a:t>
            </a:r>
          </a:p>
          <a:p>
            <a:pPr>
              <a:lnSpc>
                <a:spcPct val="160000"/>
              </a:lnSpc>
            </a:pPr>
            <a:r>
              <a:rPr lang="it-IT" sz="3400" b="1" dirty="0">
                <a:latin typeface="Arial" panose="020B0604020202020204" pitchFamily="34" charset="0"/>
                <a:cs typeface="Arial" panose="020B0604020202020204" pitchFamily="34" charset="0"/>
              </a:rPr>
              <a:t>Donazione di Costantino</a:t>
            </a:r>
            <a:r>
              <a:rPr lang="it-IT" sz="34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4516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6CD91F-9F07-8544-A63F-7AD807D3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4267"/>
            <a:ext cx="10763573" cy="658678"/>
          </a:xfrm>
          <a:solidFill>
            <a:srgbClr val="FF6526"/>
          </a:solidFill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Anno 1898 - L’affondamento della USS Maine</a:t>
            </a:r>
            <a:endParaRPr lang="it-IT" sz="3600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703A22F7-21A8-9544-8E47-449C427A80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373" r="14373"/>
          <a:stretch>
            <a:fillRect/>
          </a:stretch>
        </p:blipFill>
        <p:spPr>
          <a:xfrm>
            <a:off x="6221574" y="1634868"/>
            <a:ext cx="5329209" cy="4207992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C39449-9DE0-3F45-866B-E6EF6E2A9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951" y="1808041"/>
            <a:ext cx="5508652" cy="40348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La nave statunitense USS Maine affondò dopo una violenta esplosione al largo di </a:t>
            </a:r>
            <a:r>
              <a:rPr lang="it-IT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Cuba. </a:t>
            </a:r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4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78697F-EBAF-2A46-A29A-0E6ECF4A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8454"/>
            <a:ext cx="10872060" cy="759416"/>
          </a:xfrm>
          <a:solidFill>
            <a:srgbClr val="FF6526"/>
          </a:solidFill>
        </p:spPr>
        <p:txBody>
          <a:bodyPr>
            <a:noAutofit/>
          </a:bodyPr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Anno 1938 - Orson Welles e la Guerra dei Mondi</a:t>
            </a:r>
            <a:endParaRPr 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5445D617-AD1D-8E4E-AA33-7E71FD89CE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3583" r="13583"/>
          <a:stretch>
            <a:fillRect/>
          </a:stretch>
        </p:blipFill>
        <p:spPr>
          <a:xfrm>
            <a:off x="6059837" y="1732039"/>
            <a:ext cx="5760499" cy="4548542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E5376A-9CB2-C84E-80ED-641E6A0DC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460" y="1844296"/>
            <a:ext cx="5501899" cy="432402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Una sera improvvisamente, il 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radiogiornale della CBS 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annuncia una drammatica notizia: </a:t>
            </a:r>
            <a:r>
              <a:rPr lang="it-IT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gli alieni avevano attaccato il New Jersey!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42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14883</TotalTime>
  <Words>2842</Words>
  <Application>Microsoft Macintosh PowerPoint</Application>
  <PresentationFormat>Widescreen</PresentationFormat>
  <Paragraphs>187</Paragraphs>
  <Slides>48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6" baseType="lpstr">
      <vt:lpstr>-apple-system</vt:lpstr>
      <vt:lpstr>Arial</vt:lpstr>
      <vt:lpstr>Calibri</vt:lpstr>
      <vt:lpstr>Calibri Light</vt:lpstr>
      <vt:lpstr>Helvetica</vt:lpstr>
      <vt:lpstr>Helvetica Neue</vt:lpstr>
      <vt:lpstr>Times New Roman</vt:lpstr>
      <vt:lpstr>Tema di Office</vt:lpstr>
      <vt:lpstr> </vt:lpstr>
      <vt:lpstr>COSA SONO LE FAKE NEWS?</vt:lpstr>
      <vt:lpstr>Perché in italiano diciamo «una bufala» per indicare una fake news?</vt:lpstr>
      <vt:lpstr>Le fake news ci sono sempre state? </vt:lpstr>
      <vt:lpstr>Cristoforo Colombo scoprì per primo l’America</vt:lpstr>
      <vt:lpstr>I Vichinghi avevano le corna sull’elmo</vt:lpstr>
      <vt:lpstr>Anno 1053 - La (falsa) donazione di Costantino</vt:lpstr>
      <vt:lpstr>Anno 1898 - L’affondamento della USS Maine</vt:lpstr>
      <vt:lpstr>Anno 1938 - Orson Welles e la Guerra dei Mondi</vt:lpstr>
      <vt:lpstr>Anno 1998 - Wakefield e l’Antivaccinismo</vt:lpstr>
      <vt:lpstr>L’elezione di Trump</vt:lpstr>
      <vt:lpstr>Come mai è così facile cadere preda delle notizie false? </vt:lpstr>
      <vt:lpstr>Pregiudizi (Bias) cognitivi</vt:lpstr>
      <vt:lpstr>Presentazione standard di PowerPoint</vt:lpstr>
      <vt:lpstr>Presentazione standard di PowerPoint</vt:lpstr>
      <vt:lpstr>Presentazione standard di PowerPoint</vt:lpstr>
      <vt:lpstr>Il pregiudizio di negatività</vt:lpstr>
      <vt:lpstr>Presentazione standard di PowerPoint</vt:lpstr>
      <vt:lpstr>Bandwagon effect  =  Effetto carrozzone</vt:lpstr>
      <vt:lpstr>L’effetto Dunning-Kruger</vt:lpstr>
      <vt:lpstr>Presentazione standard di PowerPoint</vt:lpstr>
      <vt:lpstr>Disinformazione e Misinformazione</vt:lpstr>
      <vt:lpstr>Disinformazione e Misinformazione</vt:lpstr>
      <vt:lpstr>Presentazione standard di PowerPoint</vt:lpstr>
      <vt:lpstr>Collegamento ingannevole (click baiting)</vt:lpstr>
      <vt:lpstr>Contenuto ingannatore</vt:lpstr>
      <vt:lpstr>Contenuto falso</vt:lpstr>
      <vt:lpstr>Contesto ingannevole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SOCIAL CI POLARIZZANO?</vt:lpstr>
      <vt:lpstr>Presentazione standard di PowerPoint</vt:lpstr>
      <vt:lpstr>A quali dinamiche siamo esposti sui social?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6 CONSIGLI PRATICI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Glossario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maria teresa mauri</dc:creator>
  <cp:lastModifiedBy>maria teresa mauri</cp:lastModifiedBy>
  <cp:revision>205</cp:revision>
  <dcterms:created xsi:type="dcterms:W3CDTF">2024-02-07T15:00:03Z</dcterms:created>
  <dcterms:modified xsi:type="dcterms:W3CDTF">2024-03-12T20:54:11Z</dcterms:modified>
</cp:coreProperties>
</file>