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77" r:id="rId2"/>
    <p:sldId id="391" r:id="rId3"/>
    <p:sldId id="380" r:id="rId4"/>
    <p:sldId id="379" r:id="rId5"/>
    <p:sldId id="327" r:id="rId6"/>
    <p:sldId id="328" r:id="rId7"/>
    <p:sldId id="330" r:id="rId8"/>
    <p:sldId id="333" r:id="rId9"/>
    <p:sldId id="331" r:id="rId10"/>
    <p:sldId id="332" r:id="rId11"/>
    <p:sldId id="384" r:id="rId12"/>
    <p:sldId id="385" r:id="rId13"/>
    <p:sldId id="386" r:id="rId14"/>
    <p:sldId id="265" r:id="rId15"/>
    <p:sldId id="270" r:id="rId16"/>
    <p:sldId id="388" r:id="rId17"/>
    <p:sldId id="271" r:id="rId18"/>
    <p:sldId id="392" r:id="rId19"/>
    <p:sldId id="278" r:id="rId20"/>
    <p:sldId id="279" r:id="rId21"/>
    <p:sldId id="280" r:id="rId22"/>
    <p:sldId id="382" r:id="rId23"/>
    <p:sldId id="373" r:id="rId24"/>
    <p:sldId id="374" r:id="rId25"/>
    <p:sldId id="387" r:id="rId26"/>
    <p:sldId id="389" r:id="rId27"/>
    <p:sldId id="401" r:id="rId28"/>
    <p:sldId id="383" r:id="rId29"/>
    <p:sldId id="375" r:id="rId30"/>
    <p:sldId id="376" r:id="rId31"/>
    <p:sldId id="394" r:id="rId32"/>
    <p:sldId id="334" r:id="rId33"/>
    <p:sldId id="335" r:id="rId34"/>
    <p:sldId id="336" r:id="rId35"/>
    <p:sldId id="337" r:id="rId36"/>
    <p:sldId id="338" r:id="rId37"/>
    <p:sldId id="339" r:id="rId38"/>
    <p:sldId id="340" r:id="rId39"/>
    <p:sldId id="341" r:id="rId40"/>
    <p:sldId id="342" r:id="rId41"/>
    <p:sldId id="343" r:id="rId42"/>
    <p:sldId id="344" r:id="rId43"/>
    <p:sldId id="393" r:id="rId44"/>
    <p:sldId id="345" r:id="rId45"/>
    <p:sldId id="346" r:id="rId46"/>
    <p:sldId id="399" r:id="rId47"/>
    <p:sldId id="347" r:id="rId48"/>
    <p:sldId id="349" r:id="rId49"/>
    <p:sldId id="350" r:id="rId50"/>
    <p:sldId id="370" r:id="rId51"/>
    <p:sldId id="351" r:id="rId52"/>
    <p:sldId id="352" r:id="rId53"/>
    <p:sldId id="353" r:id="rId54"/>
    <p:sldId id="354" r:id="rId55"/>
    <p:sldId id="355" r:id="rId56"/>
    <p:sldId id="357" r:id="rId57"/>
    <p:sldId id="372" r:id="rId58"/>
    <p:sldId id="395" r:id="rId59"/>
    <p:sldId id="358" r:id="rId60"/>
    <p:sldId id="359" r:id="rId61"/>
    <p:sldId id="360" r:id="rId62"/>
    <p:sldId id="361" r:id="rId63"/>
    <p:sldId id="362" r:id="rId64"/>
    <p:sldId id="390" r:id="rId65"/>
    <p:sldId id="371" r:id="rId66"/>
    <p:sldId id="396" r:id="rId67"/>
    <p:sldId id="364" r:id="rId68"/>
    <p:sldId id="363" r:id="rId69"/>
    <p:sldId id="365" r:id="rId70"/>
    <p:sldId id="366" r:id="rId71"/>
    <p:sldId id="367" r:id="rId72"/>
    <p:sldId id="369" r:id="rId73"/>
    <p:sldId id="397" r:id="rId7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  <a:srgbClr val="0033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BF66820-5B0A-6973-D2EF-AD131FA8FF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DB0F4CD-93F1-46E0-03C0-7D52CD7E8A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21DFE72-A15F-323F-544C-34EF96A98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4A843-C81C-435F-81FB-07D94943FC6F}" type="datetimeFigureOut">
              <a:rPr lang="it-IT" smtClean="0"/>
              <a:t>25/04/2023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7125A95-8E33-C0DA-38DA-15C7AA443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F151D24-B828-3459-75E1-CCFD4D365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E645-DA2F-4FD3-BCA6-553307986F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3083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9C1480-C103-664A-FDFA-A001A92FE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CCDA04F-AA53-3235-9CA1-E6212F467C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46523C3-8619-FDD0-18D6-5A31F2056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4A843-C81C-435F-81FB-07D94943FC6F}" type="datetimeFigureOut">
              <a:rPr lang="it-IT" smtClean="0"/>
              <a:t>25/04/2023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77EBE58-9B46-06FF-D133-7DEFB4646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2F7DFCA-34CC-D798-B8CC-C9BA30AF2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E645-DA2F-4FD3-BCA6-553307986F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4805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7BE092E9-2B38-C4DB-CC33-FFF7479B19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42ECE69-55B0-117B-DED8-89DC85B7D6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F0E89D8-24B5-37AD-77E9-2389952EC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4A843-C81C-435F-81FB-07D94943FC6F}" type="datetimeFigureOut">
              <a:rPr lang="it-IT" smtClean="0"/>
              <a:t>25/04/2023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7FD7D9B-A352-E55E-96A9-CD43B0FEA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B0064A6-8FFA-0000-44EA-6331BC5F8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E645-DA2F-4FD3-BCA6-553307986F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0368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AA3EE0B-C717-A8B7-5A31-AC7B9D4A2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BD89885-7910-A970-E169-333540577B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FF348AB-14DF-7057-E446-397F38E9B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4A843-C81C-435F-81FB-07D94943FC6F}" type="datetimeFigureOut">
              <a:rPr lang="it-IT" smtClean="0"/>
              <a:t>25/04/2023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88B8BC3-C9CB-1027-6F4B-84210C01B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5D7E5AC-58E5-B195-2BAE-DB72E0A91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E645-DA2F-4FD3-BCA6-553307986F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1527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F93C8E-4E24-0098-0DBF-E8130DB3C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E345155-D975-2D4C-C25D-FAE74449E0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2DF16D8-6D74-A48A-2B65-2A63FEEF8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4A843-C81C-435F-81FB-07D94943FC6F}" type="datetimeFigureOut">
              <a:rPr lang="it-IT" smtClean="0"/>
              <a:t>25/04/2023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BE6F37D-8BF6-0598-5108-5094BBEDB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7E5016D-AE95-60B9-E207-76EB9DC5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E645-DA2F-4FD3-BCA6-553307986F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3444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6677C98-F429-EABB-9055-A815AC736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01BBAE5-8606-E1ED-00A8-34669114F3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E8FA995-0A05-9B72-B20A-DA830DC8C8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3D53CE7-A3AF-6AF3-1A77-862C651C9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4A843-C81C-435F-81FB-07D94943FC6F}" type="datetimeFigureOut">
              <a:rPr lang="it-IT" smtClean="0"/>
              <a:t>25/04/2023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54119A7-1F81-464E-AC0F-870AAF092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F9D9AB9-AC10-5501-0EA4-3C91F0557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E645-DA2F-4FD3-BCA6-553307986F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8544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08E343-1599-CAC3-1F3E-953E65DB5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008DD7A-6F5C-E7BB-601A-755F96DE57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1E7B4E3-DC52-612D-42A8-58275A00E1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D967A915-E37B-1EA2-DF14-F3D3CC5FDA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717A5F07-5DA7-7D47-0BFB-A0C930D16B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91FA650-070D-F2E3-6614-4C120981D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4A843-C81C-435F-81FB-07D94943FC6F}" type="datetimeFigureOut">
              <a:rPr lang="it-IT" smtClean="0"/>
              <a:t>25/04/2023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EE9CF73-48F0-2342-7064-0DBAA7F4D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34BA7E5-0E9C-5406-9DE4-406C95BBB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E645-DA2F-4FD3-BCA6-553307986F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2345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5CDEAD-1948-1BF7-63F5-780E29B25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87E1239-2311-C6C2-A58B-CE33D6314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4A843-C81C-435F-81FB-07D94943FC6F}" type="datetimeFigureOut">
              <a:rPr lang="it-IT" smtClean="0"/>
              <a:t>25/04/2023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2D944E1-F20C-CAB0-4D29-56658EBF0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0DA6C78-0F15-1430-8D61-E6FDC0FF6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E645-DA2F-4FD3-BCA6-553307986F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5147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0C6FCDF-924B-D9E8-9C4A-E70C1C877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4A843-C81C-435F-81FB-07D94943FC6F}" type="datetimeFigureOut">
              <a:rPr lang="it-IT" smtClean="0"/>
              <a:t>25/04/2023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FB4541D-39DB-9292-81B8-E9E2A5798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DE51615-D820-2454-2E17-B4B003A8F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E645-DA2F-4FD3-BCA6-553307986F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5262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AF7B2F-924D-7054-76CD-36EA4ECCA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E8EE89D-BF3F-F4A5-4477-462A2B85E6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A5D220F-B8A9-B919-A7EC-EE99083FB1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731DC53-FE1D-95FD-49B3-03EA3A6D6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4A843-C81C-435F-81FB-07D94943FC6F}" type="datetimeFigureOut">
              <a:rPr lang="it-IT" smtClean="0"/>
              <a:t>25/04/2023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24E82E0-C615-9AC2-85CE-6B6187D6E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CCB8B8F-5800-5053-DEA1-68EB11EAE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E645-DA2F-4FD3-BCA6-553307986F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003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FA24C8D-780E-B238-A825-41705727C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2E9039F5-3E8D-5617-0729-6E47B65853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D2A343E-4E74-B0B2-79F7-696C69DD7E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7FE0F4C-C9E4-8AD1-FCA7-E6CBFAFC0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4A843-C81C-435F-81FB-07D94943FC6F}" type="datetimeFigureOut">
              <a:rPr lang="it-IT" smtClean="0"/>
              <a:t>25/04/2023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3459E23-FC84-0B50-3000-DD3749BDD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168DAC5-1534-1BF2-F788-FE548990D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E645-DA2F-4FD3-BCA6-553307986F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9041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2DDCA6A6-118F-F89E-9D55-90E8DA841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A48598D-EF5A-43B3-834E-26576B8E5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9AF3114-09D5-FB07-CDF2-433EF803DC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4A843-C81C-435F-81FB-07D94943FC6F}" type="datetimeFigureOut">
              <a:rPr lang="it-IT" smtClean="0"/>
              <a:t>25/04/2023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859BA52-29B3-D100-F73E-C33077A56B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F5D362E-942A-708C-1F57-6645317307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A8E645-DA2F-4FD3-BCA6-553307986F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7724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5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60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64.png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jpeg"/></Relationships>
</file>

<file path=ppt/slides/_rels/slide5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media" Target="../media/media7.mp3"/><Relationship Id="rId7" Type="http://schemas.openxmlformats.org/officeDocument/2006/relationships/image" Target="../media/image8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p3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94.gif"/><Relationship Id="rId4" Type="http://schemas.openxmlformats.org/officeDocument/2006/relationships/image" Target="../media/image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7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youtu.be/miLV0o4AhE4" TargetMode="Externa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5FBF39D-7E45-3A64-72D6-F3E9F5BCA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169" y="0"/>
            <a:ext cx="12216337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4501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B13D2B-94A1-6B79-B613-7B4E51E814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39E7DFD0-514D-5A07-BCA9-4AD4B4976C28}"/>
              </a:ext>
            </a:extLst>
          </p:cNvPr>
          <p:cNvSpPr txBox="1">
            <a:spLocks/>
          </p:cNvSpPr>
          <p:nvPr/>
        </p:nvSpPr>
        <p:spPr>
          <a:xfrm>
            <a:off x="6096000" y="6282690"/>
            <a:ext cx="5817609" cy="515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b="1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it-IT" b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b="1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giugno 1940: la dichiarazione di guerra</a:t>
            </a:r>
            <a:endParaRPr lang="it-IT">
              <a:solidFill>
                <a:srgbClr val="FFFF00"/>
              </a:solidFill>
            </a:endParaRPr>
          </a:p>
        </p:txBody>
      </p:sp>
      <p:pic>
        <p:nvPicPr>
          <p:cNvPr id="4" name="Picture 2" descr="Store - Il Messaggero Digital">
            <a:extLst>
              <a:ext uri="{FF2B5EF4-FFF2-40B4-BE49-F238E27FC236}">
                <a16:creationId xmlns:a16="http://schemas.microsoft.com/office/drawing/2014/main" id="{E0D20F88-A66B-D13E-5868-BF032BE002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3"/>
          <a:stretch/>
        </p:blipFill>
        <p:spPr bwMode="auto">
          <a:xfrm>
            <a:off x="188382" y="95250"/>
            <a:ext cx="4762500" cy="6445250"/>
          </a:xfrm>
          <a:prstGeom prst="rect">
            <a:avLst/>
          </a:prstGeom>
          <a:noFill/>
          <a:ln w="25400">
            <a:solidFill>
              <a:srgbClr val="0033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8555BB2-B344-80C8-F485-ABCF0A64CD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02" r="11704"/>
          <a:stretch/>
        </p:blipFill>
        <p:spPr>
          <a:xfrm>
            <a:off x="5165191" y="300596"/>
            <a:ext cx="6505024" cy="4625576"/>
          </a:xfrm>
          <a:prstGeom prst="rect">
            <a:avLst/>
          </a:prstGeom>
          <a:ln w="25400">
            <a:solidFill>
              <a:srgbClr val="003300"/>
            </a:solidFill>
          </a:ln>
        </p:spPr>
      </p:pic>
    </p:spTree>
    <p:extLst>
      <p:ext uri="{BB962C8B-B14F-4D97-AF65-F5344CB8AC3E}">
        <p14:creationId xmlns:p14="http://schemas.microsoft.com/office/powerpoint/2010/main" val="101907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B13D2B-94A1-6B79-B613-7B4E51E814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AFE7C04-8471-BF1B-4B79-F35E332F2A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469D0912-FF0A-031D-25A1-ADE76EA192D7}"/>
              </a:ext>
            </a:extLst>
          </p:cNvPr>
          <p:cNvSpPr txBox="1">
            <a:spLocks/>
          </p:cNvSpPr>
          <p:nvPr/>
        </p:nvSpPr>
        <p:spPr>
          <a:xfrm>
            <a:off x="8380596" y="6391617"/>
            <a:ext cx="3291802" cy="4755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sz="2400" b="1">
                <a:solidFill>
                  <a:srgbClr val="FFFF00"/>
                </a:solidFill>
              </a:rPr>
              <a:t>La campagna di Grecia</a:t>
            </a:r>
          </a:p>
        </p:txBody>
      </p:sp>
      <p:pic>
        <p:nvPicPr>
          <p:cNvPr id="4" name="Immagine 3" descr="Quando noi “italiani brava gente” bombardammo, torturammo e fucilammo i  greci per occuparli - THE VISION">
            <a:extLst>
              <a:ext uri="{FF2B5EF4-FFF2-40B4-BE49-F238E27FC236}">
                <a16:creationId xmlns:a16="http://schemas.microsoft.com/office/drawing/2014/main" id="{15B2593D-B656-B5EF-A134-3C727B68D4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01" y="88496"/>
            <a:ext cx="10138584" cy="6267450"/>
          </a:xfrm>
          <a:prstGeom prst="rect">
            <a:avLst/>
          </a:prstGeom>
          <a:noFill/>
          <a:ln w="25400">
            <a:solidFill>
              <a:srgbClr val="663300"/>
            </a:solidFill>
          </a:ln>
        </p:spPr>
      </p:pic>
    </p:spTree>
    <p:extLst>
      <p:ext uri="{BB962C8B-B14F-4D97-AF65-F5344CB8AC3E}">
        <p14:creationId xmlns:p14="http://schemas.microsoft.com/office/powerpoint/2010/main" val="41426490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B13D2B-94A1-6B79-B613-7B4E51E814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AFE7C04-8471-BF1B-4B79-F35E332F2A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469D0912-FF0A-031D-25A1-ADE76EA192D7}"/>
              </a:ext>
            </a:extLst>
          </p:cNvPr>
          <p:cNvSpPr txBox="1">
            <a:spLocks/>
          </p:cNvSpPr>
          <p:nvPr/>
        </p:nvSpPr>
        <p:spPr>
          <a:xfrm>
            <a:off x="8380596" y="6453822"/>
            <a:ext cx="3291802" cy="4755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sz="2400" b="1">
                <a:solidFill>
                  <a:srgbClr val="FFFF00"/>
                </a:solidFill>
              </a:rPr>
              <a:t>La campagna di Russia</a:t>
            </a:r>
          </a:p>
        </p:txBody>
      </p:sp>
      <p:pic>
        <p:nvPicPr>
          <p:cNvPr id="5" name="Immagine 4" descr="La tragedia della campagna di Russia - Patria Indipendente">
            <a:extLst>
              <a:ext uri="{FF2B5EF4-FFF2-40B4-BE49-F238E27FC236}">
                <a16:creationId xmlns:a16="http://schemas.microsoft.com/office/drawing/2014/main" id="{E65EB356-2804-08A1-E6FB-6CC49FF32E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74" y="142907"/>
            <a:ext cx="8447013" cy="6343586"/>
          </a:xfrm>
          <a:prstGeom prst="rect">
            <a:avLst/>
          </a:prstGeom>
          <a:noFill/>
          <a:ln w="25400">
            <a:solidFill>
              <a:srgbClr val="663300"/>
            </a:solidFill>
          </a:ln>
        </p:spPr>
      </p:pic>
    </p:spTree>
    <p:extLst>
      <p:ext uri="{BB962C8B-B14F-4D97-AF65-F5344CB8AC3E}">
        <p14:creationId xmlns:p14="http://schemas.microsoft.com/office/powerpoint/2010/main" val="40610063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B13D2B-94A1-6B79-B613-7B4E51E814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AFE7C04-8471-BF1B-4B79-F35E332F2A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469D0912-FF0A-031D-25A1-ADE76EA192D7}"/>
              </a:ext>
            </a:extLst>
          </p:cNvPr>
          <p:cNvSpPr txBox="1">
            <a:spLocks/>
          </p:cNvSpPr>
          <p:nvPr/>
        </p:nvSpPr>
        <p:spPr>
          <a:xfrm>
            <a:off x="8380596" y="6453822"/>
            <a:ext cx="3291802" cy="4755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sz="2400" b="1">
                <a:solidFill>
                  <a:srgbClr val="FFFF00"/>
                </a:solidFill>
              </a:rPr>
              <a:t>La campagna di Russia</a:t>
            </a:r>
          </a:p>
        </p:txBody>
      </p:sp>
      <p:pic>
        <p:nvPicPr>
          <p:cNvPr id="4" name="Immagine 3" descr="È il 1942, l'Italia in guerra la tragica campagna di Russia con Mussolini  al potere - La Gazzetta del Mezzogiorno">
            <a:extLst>
              <a:ext uri="{FF2B5EF4-FFF2-40B4-BE49-F238E27FC236}">
                <a16:creationId xmlns:a16="http://schemas.microsoft.com/office/drawing/2014/main" id="{BBC06577-2D83-123B-A72C-B052734741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90" y="122237"/>
            <a:ext cx="10445388" cy="6267450"/>
          </a:xfrm>
          <a:prstGeom prst="rect">
            <a:avLst/>
          </a:prstGeom>
          <a:noFill/>
          <a:ln w="25400">
            <a:solidFill>
              <a:srgbClr val="663300"/>
            </a:solidFill>
          </a:ln>
        </p:spPr>
      </p:pic>
    </p:spTree>
    <p:extLst>
      <p:ext uri="{BB962C8B-B14F-4D97-AF65-F5344CB8AC3E}">
        <p14:creationId xmlns:p14="http://schemas.microsoft.com/office/powerpoint/2010/main" val="39316501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B23FAE2-A912-D7A0-0E34-B1DAF975A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B4B9D65-5456-3504-F784-F21F83019A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DBB99A4-DF57-0BB5-2DDB-8DF7BCDC2D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306" y="184150"/>
            <a:ext cx="9817030" cy="6127750"/>
          </a:xfrm>
          <a:prstGeom prst="rect">
            <a:avLst/>
          </a:prstGeom>
          <a:noFill/>
          <a:ln w="25400">
            <a:solidFill>
              <a:srgbClr val="663300"/>
            </a:solidFill>
          </a:ln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E73E4174-83C3-3B69-59EA-FE4F3AB2F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1348" y="6311900"/>
            <a:ext cx="5455340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5497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37D0072-6265-3F1F-6448-B74616B52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658CDF7-221B-0CCF-8E40-F913F5E7DB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5D6A2CF-75F5-7A10-26DA-22AB9753BFC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566" y="1088284"/>
            <a:ext cx="4926343" cy="5146781"/>
          </a:xfrm>
          <a:prstGeom prst="rect">
            <a:avLst/>
          </a:prstGeom>
          <a:noFill/>
          <a:ln w="25400">
            <a:solidFill>
              <a:srgbClr val="663300"/>
            </a:solidFill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10E6890-DE40-877D-8F1E-1C048E520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8110" y="2176939"/>
            <a:ext cx="6454538" cy="4029075"/>
          </a:xfrm>
          <a:prstGeom prst="rect">
            <a:avLst/>
          </a:prstGeom>
          <a:ln w="25400">
            <a:solidFill>
              <a:srgbClr val="663300"/>
            </a:solidFill>
          </a:ln>
        </p:spPr>
      </p:pic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5476C950-C6B1-73E7-03DA-C9B593B12120}"/>
              </a:ext>
            </a:extLst>
          </p:cNvPr>
          <p:cNvSpPr txBox="1">
            <a:spLocks/>
          </p:cNvSpPr>
          <p:nvPr/>
        </p:nvSpPr>
        <p:spPr>
          <a:xfrm>
            <a:off x="6219825" y="6235065"/>
            <a:ext cx="5817609" cy="515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b="1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 bombardamenti : Trieste</a:t>
            </a:r>
            <a:endParaRPr lang="it-IT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8307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37D0072-6265-3F1F-6448-B74616B52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658CDF7-221B-0CCF-8E40-F913F5E7DB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5476C950-C6B1-73E7-03DA-C9B593B12120}"/>
              </a:ext>
            </a:extLst>
          </p:cNvPr>
          <p:cNvSpPr txBox="1">
            <a:spLocks/>
          </p:cNvSpPr>
          <p:nvPr/>
        </p:nvSpPr>
        <p:spPr>
          <a:xfrm>
            <a:off x="6219825" y="6235065"/>
            <a:ext cx="5817609" cy="515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b="1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 bombardamenti : Trieste</a:t>
            </a:r>
            <a:endParaRPr lang="it-IT">
              <a:solidFill>
                <a:srgbClr val="FFFF00"/>
              </a:solidFill>
            </a:endParaRPr>
          </a:p>
        </p:txBody>
      </p:sp>
      <p:pic>
        <p:nvPicPr>
          <p:cNvPr id="4098" name="Picture 2" descr="10 giugno 1944, ore 9.15: “una pioggia di bombe” ferisce al cuore la città  – Civico Museo della Guerra per la Pace Diego de Henriquez">
            <a:extLst>
              <a:ext uri="{FF2B5EF4-FFF2-40B4-BE49-F238E27FC236}">
                <a16:creationId xmlns:a16="http://schemas.microsoft.com/office/drawing/2014/main" id="{1BCF64FA-75C1-8984-0A86-5155BDAA0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726" y="190551"/>
            <a:ext cx="8905874" cy="6044514"/>
          </a:xfrm>
          <a:prstGeom prst="rect">
            <a:avLst/>
          </a:prstGeom>
          <a:noFill/>
          <a:ln w="25400">
            <a:solidFill>
              <a:srgbClr val="6633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89858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E071E8-7380-0F07-7A56-1CBBBFE6C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C15065F-7985-2BBA-4FEC-FF936B2A41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 descr="15 febbraio 1944: la distruzione di Montecassino - Artonauti">
            <a:extLst>
              <a:ext uri="{FF2B5EF4-FFF2-40B4-BE49-F238E27FC236}">
                <a16:creationId xmlns:a16="http://schemas.microsoft.com/office/drawing/2014/main" id="{329FCE7B-F292-F221-F2EF-384B5A798C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78" y="365125"/>
            <a:ext cx="11118694" cy="5844294"/>
          </a:xfrm>
          <a:prstGeom prst="rect">
            <a:avLst/>
          </a:prstGeom>
          <a:noFill/>
          <a:ln w="25400">
            <a:solidFill>
              <a:srgbClr val="663300"/>
            </a:solidFill>
          </a:ln>
        </p:spPr>
      </p:pic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1708D613-3209-33C4-8928-8B9ABABF118F}"/>
              </a:ext>
            </a:extLst>
          </p:cNvPr>
          <p:cNvSpPr txBox="1">
            <a:spLocks/>
          </p:cNvSpPr>
          <p:nvPr/>
        </p:nvSpPr>
        <p:spPr>
          <a:xfrm>
            <a:off x="6096000" y="6311900"/>
            <a:ext cx="5817609" cy="51562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b="1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 bombardamenti : l’abbazia di Montecassino</a:t>
            </a:r>
            <a:endParaRPr lang="it-IT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3862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schia il vento, una bandiera di lotta. In musica - Patria Indipendente">
            <a:extLst>
              <a:ext uri="{FF2B5EF4-FFF2-40B4-BE49-F238E27FC236}">
                <a16:creationId xmlns:a16="http://schemas.microsoft.com/office/drawing/2014/main" id="{253CE0B8-F9D3-2065-CA3E-87185F19B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69" y="1658938"/>
            <a:ext cx="6292560" cy="3869255"/>
          </a:xfrm>
          <a:prstGeom prst="rect">
            <a:avLst/>
          </a:prstGeom>
          <a:noFill/>
          <a:ln w="25400">
            <a:solidFill>
              <a:srgbClr val="6633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1A7B89A8-19F6-D072-F20A-1C8C83DCCE05}"/>
              </a:ext>
            </a:extLst>
          </p:cNvPr>
          <p:cNvSpPr txBox="1">
            <a:spLocks/>
          </p:cNvSpPr>
          <p:nvPr/>
        </p:nvSpPr>
        <p:spPr>
          <a:xfrm>
            <a:off x="200025" y="-95250"/>
            <a:ext cx="708990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50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FISCHIA IL VENTO</a:t>
            </a:r>
          </a:p>
        </p:txBody>
      </p:sp>
      <p:pic>
        <p:nvPicPr>
          <p:cNvPr id="5" name="2 Fischia il vento">
            <a:hlinkClick r:id="" action="ppaction://media"/>
            <a:extLst>
              <a:ext uri="{FF2B5EF4-FFF2-40B4-BE49-F238E27FC236}">
                <a16:creationId xmlns:a16="http://schemas.microsoft.com/office/drawing/2014/main" id="{F36AB4B2-B5E2-B62D-E2B6-7E76FAB523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85426" y="5852043"/>
            <a:ext cx="720000" cy="720000"/>
          </a:xfrm>
          <a:prstGeom prst="rect">
            <a:avLst/>
          </a:prstGeom>
          <a:solidFill>
            <a:srgbClr val="FF0000"/>
          </a:solidFill>
          <a:ln w="254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205873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8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9805A4-41E5-240F-6ABD-62B0FC67A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7B3FD65-B2D2-BE63-CE68-EDECF6D408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 descr="La solitudine di Matteotti, isolato anche dai &quot;compagni&quot; del Pci">
            <a:extLst>
              <a:ext uri="{FF2B5EF4-FFF2-40B4-BE49-F238E27FC236}">
                <a16:creationId xmlns:a16="http://schemas.microsoft.com/office/drawing/2014/main" id="{F51A0446-CF2D-6A77-9EC2-1EF544316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790" y="203200"/>
            <a:ext cx="9174193" cy="6105009"/>
          </a:xfrm>
          <a:prstGeom prst="rect">
            <a:avLst/>
          </a:prstGeom>
          <a:noFill/>
          <a:ln w="25400">
            <a:solidFill>
              <a:srgbClr val="6633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4A42D462-6122-7129-5F29-6D815BCD78FE}"/>
              </a:ext>
            </a:extLst>
          </p:cNvPr>
          <p:cNvSpPr txBox="1"/>
          <p:nvPr/>
        </p:nvSpPr>
        <p:spPr>
          <a:xfrm>
            <a:off x="6867525" y="6308209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Giacomo Matteotti</a:t>
            </a:r>
            <a:endParaRPr lang="it-IT" sz="2400"/>
          </a:p>
        </p:txBody>
      </p:sp>
    </p:spTree>
    <p:extLst>
      <p:ext uri="{BB962C8B-B14F-4D97-AF65-F5344CB8AC3E}">
        <p14:creationId xmlns:p14="http://schemas.microsoft.com/office/powerpoint/2010/main" val="31137647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E8BB9B-5A13-F301-B5EB-556277029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067" y="119986"/>
            <a:ext cx="4001471" cy="1325563"/>
          </a:xfrm>
        </p:spPr>
        <p:txBody>
          <a:bodyPr>
            <a:normAutofit/>
          </a:bodyPr>
          <a:lstStyle/>
          <a:p>
            <a:r>
              <a:rPr lang="it-IT" sz="50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BELLA CIAO</a:t>
            </a:r>
          </a:p>
        </p:txBody>
      </p:sp>
      <p:pic>
        <p:nvPicPr>
          <p:cNvPr id="4" name="1 Bella ciao">
            <a:hlinkClick r:id="" action="ppaction://media"/>
            <a:extLst>
              <a:ext uri="{FF2B5EF4-FFF2-40B4-BE49-F238E27FC236}">
                <a16:creationId xmlns:a16="http://schemas.microsoft.com/office/drawing/2014/main" id="{F7869B51-B12A-7598-3F61-13E0B77401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85424" y="5777705"/>
            <a:ext cx="720000" cy="720000"/>
          </a:xfrm>
          <a:prstGeom prst="rect">
            <a:avLst/>
          </a:prstGeom>
          <a:solidFill>
            <a:srgbClr val="FF0000"/>
          </a:solidFill>
          <a:ln w="25400">
            <a:solidFill>
              <a:srgbClr val="FFFF00"/>
            </a:solidFill>
          </a:ln>
        </p:spPr>
      </p:pic>
      <p:pic>
        <p:nvPicPr>
          <p:cNvPr id="1028" name="Picture 4" descr="Come e perché &quot;Bella ciao&quot; scalzò l'inno dei partigiani &quot;Fischia il vento&quot;  - Strisciarossa">
            <a:extLst>
              <a:ext uri="{FF2B5EF4-FFF2-40B4-BE49-F238E27FC236}">
                <a16:creationId xmlns:a16="http://schemas.microsoft.com/office/drawing/2014/main" id="{A23DC181-E9DD-4CD5-900C-F8D6907BD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22" y="1641605"/>
            <a:ext cx="6196046" cy="4255958"/>
          </a:xfrm>
          <a:prstGeom prst="rect">
            <a:avLst/>
          </a:prstGeom>
          <a:noFill/>
          <a:ln w="25400">
            <a:solidFill>
              <a:srgbClr val="6633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386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6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2195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D4EEE2-786D-ECDB-4EC8-42573ED18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FF9064B-3C27-AA53-A167-BA8F7E8833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 descr="Piero Gobetti a 120 anni dalla nascita - La Voce e il Tempo">
            <a:extLst>
              <a:ext uri="{FF2B5EF4-FFF2-40B4-BE49-F238E27FC236}">
                <a16:creationId xmlns:a16="http://schemas.microsoft.com/office/drawing/2014/main" id="{B341DD05-18BE-C2D0-1151-4C092F207E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1" r="6967"/>
          <a:stretch/>
        </p:blipFill>
        <p:spPr bwMode="auto">
          <a:xfrm>
            <a:off x="1419583" y="231775"/>
            <a:ext cx="10248543" cy="6076434"/>
          </a:xfrm>
          <a:prstGeom prst="rect">
            <a:avLst/>
          </a:prstGeom>
          <a:noFill/>
          <a:ln w="25400">
            <a:solidFill>
              <a:srgbClr val="6633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192C86E8-411D-83DE-74F7-B8C952BEED68}"/>
              </a:ext>
            </a:extLst>
          </p:cNvPr>
          <p:cNvSpPr txBox="1"/>
          <p:nvPr/>
        </p:nvSpPr>
        <p:spPr>
          <a:xfrm>
            <a:off x="7648575" y="6308209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Piero Gobetti</a:t>
            </a:r>
            <a:endParaRPr lang="it-IT" sz="2400"/>
          </a:p>
        </p:txBody>
      </p:sp>
    </p:spTree>
    <p:extLst>
      <p:ext uri="{BB962C8B-B14F-4D97-AF65-F5344CB8AC3E}">
        <p14:creationId xmlns:p14="http://schemas.microsoft.com/office/powerpoint/2010/main" val="13270317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D34E67-996E-68A7-9153-C08D0E4B4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0931AB7-6B04-8C7C-0542-0ACFF74E8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6983"/>
            <a:ext cx="4697368" cy="6300000"/>
          </a:xfrm>
          <a:prstGeom prst="rect">
            <a:avLst/>
          </a:prstGeom>
          <a:noFill/>
          <a:ln w="25400">
            <a:solidFill>
              <a:srgbClr val="6633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F9F52050-1811-1C9F-DC8F-B5168BAF3BC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683" y="106983"/>
            <a:ext cx="4583793" cy="6300000"/>
          </a:xfrm>
          <a:prstGeom prst="rect">
            <a:avLst/>
          </a:prstGeom>
          <a:noFill/>
          <a:ln w="25400">
            <a:solidFill>
              <a:srgbClr val="6633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D90B7E0-D06A-7194-4EF0-E20CB065A8BC}"/>
              </a:ext>
            </a:extLst>
          </p:cNvPr>
          <p:cNvSpPr txBox="1"/>
          <p:nvPr/>
        </p:nvSpPr>
        <p:spPr>
          <a:xfrm>
            <a:off x="838200" y="6396335"/>
            <a:ext cx="47076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>
                <a:solidFill>
                  <a:srgbClr val="6633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Carlo Rosselli</a:t>
            </a:r>
            <a:endParaRPr lang="it-IT" sz="2400">
              <a:solidFill>
                <a:srgbClr val="663300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BF4EBAB-574D-4BE1-C31F-60DF4D9F2E2D}"/>
              </a:ext>
            </a:extLst>
          </p:cNvPr>
          <p:cNvSpPr txBox="1"/>
          <p:nvPr/>
        </p:nvSpPr>
        <p:spPr>
          <a:xfrm>
            <a:off x="6727737" y="6397458"/>
            <a:ext cx="47076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Nello Rosselli</a:t>
            </a:r>
            <a:endParaRPr lang="it-IT" sz="240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4895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D34E67-996E-68A7-9153-C08D0E4B4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BF4EBAB-574D-4BE1-C31F-60DF4D9F2E2D}"/>
              </a:ext>
            </a:extLst>
          </p:cNvPr>
          <p:cNvSpPr txBox="1"/>
          <p:nvPr/>
        </p:nvSpPr>
        <p:spPr>
          <a:xfrm>
            <a:off x="6727737" y="6397458"/>
            <a:ext cx="47076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Antonio Gramsci</a:t>
            </a:r>
            <a:endParaRPr lang="it-IT" sz="2400">
              <a:solidFill>
                <a:srgbClr val="FFFF00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87E44E2-B5B8-FAAA-654C-51E077D765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450519A-03C9-6AE3-6897-B7764B4E9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01" y="213400"/>
            <a:ext cx="6184058" cy="6184058"/>
          </a:xfrm>
          <a:prstGeom prst="rect">
            <a:avLst/>
          </a:prstGeom>
          <a:noFill/>
          <a:ln w="25400">
            <a:solidFill>
              <a:srgbClr val="6633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93731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B13D2B-94A1-6B79-B613-7B4E51E814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1DF27A8D-F075-5F3C-0932-EEB30DA726E8}"/>
              </a:ext>
            </a:extLst>
          </p:cNvPr>
          <p:cNvSpPr txBox="1">
            <a:spLocks/>
          </p:cNvSpPr>
          <p:nvPr/>
        </p:nvSpPr>
        <p:spPr>
          <a:xfrm>
            <a:off x="6296025" y="6344540"/>
            <a:ext cx="4575175" cy="4686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sz="2400" b="1">
                <a:solidFill>
                  <a:srgbClr val="FFFF00"/>
                </a:solidFill>
              </a:rPr>
              <a:t>Partigiani in azione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7529E41-8DE9-93DF-51B3-65A4C30728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"/>
          <a:stretch/>
        </p:blipFill>
        <p:spPr bwMode="auto">
          <a:xfrm>
            <a:off x="635000" y="152400"/>
            <a:ext cx="10236200" cy="6092500"/>
          </a:xfrm>
          <a:prstGeom prst="rect">
            <a:avLst/>
          </a:prstGeom>
          <a:noFill/>
          <a:ln w="25400">
            <a:solidFill>
              <a:srgbClr val="663300"/>
            </a:solidFill>
          </a:ln>
        </p:spPr>
      </p:pic>
    </p:spTree>
    <p:extLst>
      <p:ext uri="{BB962C8B-B14F-4D97-AF65-F5344CB8AC3E}">
        <p14:creationId xmlns:p14="http://schemas.microsoft.com/office/powerpoint/2010/main" val="12412132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B13D2B-94A1-6B79-B613-7B4E51E814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1DF27A8D-F075-5F3C-0932-EEB30DA726E8}"/>
              </a:ext>
            </a:extLst>
          </p:cNvPr>
          <p:cNvSpPr txBox="1">
            <a:spLocks/>
          </p:cNvSpPr>
          <p:nvPr/>
        </p:nvSpPr>
        <p:spPr>
          <a:xfrm>
            <a:off x="6096000" y="6443205"/>
            <a:ext cx="4360894" cy="667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sz="2400" b="1">
                <a:solidFill>
                  <a:srgbClr val="FFFF00"/>
                </a:solidFill>
              </a:rPr>
              <a:t>Partigiani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1BE298F-7DB4-1AF8-47C4-90E2466BB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571" y="112787"/>
            <a:ext cx="9171263" cy="6236611"/>
          </a:xfrm>
          <a:prstGeom prst="rect">
            <a:avLst/>
          </a:prstGeom>
          <a:noFill/>
          <a:ln w="25400">
            <a:solidFill>
              <a:srgbClr val="663300"/>
            </a:solidFill>
          </a:ln>
        </p:spPr>
      </p:pic>
    </p:spTree>
    <p:extLst>
      <p:ext uri="{BB962C8B-B14F-4D97-AF65-F5344CB8AC3E}">
        <p14:creationId xmlns:p14="http://schemas.microsoft.com/office/powerpoint/2010/main" val="32865269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B13D2B-94A1-6B79-B613-7B4E51E814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1DF27A8D-F075-5F3C-0932-EEB30DA726E8}"/>
              </a:ext>
            </a:extLst>
          </p:cNvPr>
          <p:cNvSpPr txBox="1">
            <a:spLocks/>
          </p:cNvSpPr>
          <p:nvPr/>
        </p:nvSpPr>
        <p:spPr>
          <a:xfrm>
            <a:off x="6096000" y="6443205"/>
            <a:ext cx="4360894" cy="667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sz="2400" b="1">
                <a:solidFill>
                  <a:srgbClr val="FFFF00"/>
                </a:solidFill>
              </a:rPr>
              <a:t>Partigiani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521946D-2043-8033-4BD2-0DFDB9BFA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671" y="190500"/>
            <a:ext cx="9879129" cy="6134100"/>
          </a:xfrm>
          <a:prstGeom prst="rect">
            <a:avLst/>
          </a:prstGeom>
          <a:noFill/>
          <a:ln w="25400">
            <a:solidFill>
              <a:srgbClr val="6633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4424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B13D2B-94A1-6B79-B613-7B4E51E814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1DF27A8D-F075-5F3C-0932-EEB30DA726E8}"/>
              </a:ext>
            </a:extLst>
          </p:cNvPr>
          <p:cNvSpPr txBox="1">
            <a:spLocks/>
          </p:cNvSpPr>
          <p:nvPr/>
        </p:nvSpPr>
        <p:spPr>
          <a:xfrm>
            <a:off x="6096000" y="6443205"/>
            <a:ext cx="4360894" cy="667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sz="2400" b="1">
                <a:solidFill>
                  <a:srgbClr val="FFFF00"/>
                </a:solidFill>
              </a:rPr>
              <a:t>Partigiani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518430D3-390E-D941-2633-3D23BD088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203" y="204330"/>
            <a:ext cx="8859469" cy="6238875"/>
          </a:xfrm>
          <a:prstGeom prst="rect">
            <a:avLst/>
          </a:prstGeom>
          <a:noFill/>
          <a:ln w="25400">
            <a:solidFill>
              <a:srgbClr val="6633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86079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B13D2B-94A1-6B79-B613-7B4E51E814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1DF27A8D-F075-5F3C-0932-EEB30DA726E8}"/>
              </a:ext>
            </a:extLst>
          </p:cNvPr>
          <p:cNvSpPr txBox="1">
            <a:spLocks/>
          </p:cNvSpPr>
          <p:nvPr/>
        </p:nvSpPr>
        <p:spPr>
          <a:xfrm>
            <a:off x="6096000" y="6443205"/>
            <a:ext cx="5534025" cy="66731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sz="2400" b="1">
                <a:solidFill>
                  <a:srgbClr val="FFFF00"/>
                </a:solidFill>
              </a:rPr>
              <a:t>Partigiani della brigata Garibaldi A. Gramsci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DE7C9B7-7F34-E30E-C66F-DB9237BEE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627" y="166016"/>
            <a:ext cx="9673068" cy="6180927"/>
          </a:xfrm>
          <a:prstGeom prst="rect">
            <a:avLst/>
          </a:prstGeom>
          <a:ln w="25400">
            <a:solidFill>
              <a:srgbClr val="663300"/>
            </a:solidFill>
          </a:ln>
        </p:spPr>
      </p:pic>
    </p:spTree>
    <p:extLst>
      <p:ext uri="{BB962C8B-B14F-4D97-AF65-F5344CB8AC3E}">
        <p14:creationId xmlns:p14="http://schemas.microsoft.com/office/powerpoint/2010/main" val="32646339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469D0912-FF0A-031D-25A1-ADE76EA192D7}"/>
              </a:ext>
            </a:extLst>
          </p:cNvPr>
          <p:cNvSpPr txBox="1">
            <a:spLocks/>
          </p:cNvSpPr>
          <p:nvPr/>
        </p:nvSpPr>
        <p:spPr>
          <a:xfrm>
            <a:off x="6819900" y="6156062"/>
            <a:ext cx="4600576" cy="4492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sz="2400" b="1">
                <a:solidFill>
                  <a:srgbClr val="FFFF00"/>
                </a:solidFill>
              </a:rPr>
              <a:t>Cartelli e avvisi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D7383E6-6841-4BB2-285B-3F20D876B7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" t="1333" r="1023"/>
          <a:stretch/>
        </p:blipFill>
        <p:spPr bwMode="auto">
          <a:xfrm>
            <a:off x="114300" y="3181350"/>
            <a:ext cx="5068295" cy="3551779"/>
          </a:xfrm>
          <a:prstGeom prst="rect">
            <a:avLst/>
          </a:prstGeom>
          <a:noFill/>
          <a:ln w="25400">
            <a:solidFill>
              <a:srgbClr val="6633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757809F5-DB8D-8BB7-E874-2EDA7D570E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6842" y="1458371"/>
            <a:ext cx="6374643" cy="3797465"/>
          </a:xfrm>
          <a:prstGeom prst="rect">
            <a:avLst/>
          </a:prstGeom>
          <a:ln w="25400">
            <a:solidFill>
              <a:srgbClr val="663300"/>
            </a:solidFill>
          </a:ln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D4524C0F-771D-B633-5774-1189B59BA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75" y="124871"/>
            <a:ext cx="4349870" cy="2932654"/>
          </a:xfrm>
          <a:prstGeom prst="rect">
            <a:avLst/>
          </a:prstGeom>
          <a:noFill/>
          <a:ln w="25400">
            <a:solidFill>
              <a:srgbClr val="6633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12843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B13D2B-94A1-6B79-B613-7B4E51E814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1DF27A8D-F075-5F3C-0932-EEB30DA726E8}"/>
              </a:ext>
            </a:extLst>
          </p:cNvPr>
          <p:cNvSpPr txBox="1">
            <a:spLocks/>
          </p:cNvSpPr>
          <p:nvPr/>
        </p:nvSpPr>
        <p:spPr>
          <a:xfrm>
            <a:off x="575537" y="4396925"/>
            <a:ext cx="7556728" cy="667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sz="2400" b="1">
                <a:solidFill>
                  <a:srgbClr val="663300"/>
                </a:solidFill>
              </a:rPr>
              <a:t>Le zone libere nell’Italia del nord  1944 </a:t>
            </a:r>
          </a:p>
        </p:txBody>
      </p:sp>
      <p:pic>
        <p:nvPicPr>
          <p:cNvPr id="1028" name="Picture 4" descr="undefined">
            <a:extLst>
              <a:ext uri="{FF2B5EF4-FFF2-40B4-BE49-F238E27FC236}">
                <a16:creationId xmlns:a16="http://schemas.microsoft.com/office/drawing/2014/main" id="{CED92395-3A4F-D108-F8DE-5DC59530B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552" y="4399649"/>
            <a:ext cx="3528000" cy="2350910"/>
          </a:xfrm>
          <a:prstGeom prst="rect">
            <a:avLst/>
          </a:prstGeom>
          <a:noFill/>
          <a:ln w="25400">
            <a:solidFill>
              <a:srgbClr val="6633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reccia a destra 10">
            <a:extLst>
              <a:ext uri="{FF2B5EF4-FFF2-40B4-BE49-F238E27FC236}">
                <a16:creationId xmlns:a16="http://schemas.microsoft.com/office/drawing/2014/main" id="{F24168C5-CC72-2560-C2DA-16BFDE534DCE}"/>
              </a:ext>
            </a:extLst>
          </p:cNvPr>
          <p:cNvSpPr/>
          <p:nvPr/>
        </p:nvSpPr>
        <p:spPr>
          <a:xfrm rot="1153443">
            <a:off x="5302904" y="1154913"/>
            <a:ext cx="216000" cy="1080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reccia a destra 11">
            <a:extLst>
              <a:ext uri="{FF2B5EF4-FFF2-40B4-BE49-F238E27FC236}">
                <a16:creationId xmlns:a16="http://schemas.microsoft.com/office/drawing/2014/main" id="{16333FAF-34AF-9CBA-FA3C-5C25B637022C}"/>
              </a:ext>
            </a:extLst>
          </p:cNvPr>
          <p:cNvSpPr/>
          <p:nvPr/>
        </p:nvSpPr>
        <p:spPr>
          <a:xfrm rot="9171063">
            <a:off x="1995440" y="1229558"/>
            <a:ext cx="180000" cy="1080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9AE1A767-27E2-6644-FA37-BA158BA82F00}"/>
              </a:ext>
            </a:extLst>
          </p:cNvPr>
          <p:cNvGrpSpPr/>
          <p:nvPr/>
        </p:nvGrpSpPr>
        <p:grpSpPr>
          <a:xfrm>
            <a:off x="211075" y="235401"/>
            <a:ext cx="6646481" cy="4068000"/>
            <a:chOff x="211075" y="235401"/>
            <a:chExt cx="6646481" cy="4068000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75076E59-CE02-4D79-3077-704BC609AA1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304"/>
            <a:stretch/>
          </p:blipFill>
          <p:spPr bwMode="auto">
            <a:xfrm>
              <a:off x="211075" y="235401"/>
              <a:ext cx="6646481" cy="4068000"/>
            </a:xfrm>
            <a:prstGeom prst="rect">
              <a:avLst/>
            </a:prstGeom>
            <a:noFill/>
            <a:ln w="25400">
              <a:solidFill>
                <a:srgbClr val="6633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14798915-1446-D5D6-1776-63A955ED593D}"/>
                </a:ext>
              </a:extLst>
            </p:cNvPr>
            <p:cNvSpPr/>
            <p:nvPr/>
          </p:nvSpPr>
          <p:spPr>
            <a:xfrm>
              <a:off x="4353901" y="762000"/>
              <a:ext cx="971550" cy="561975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061B28DE-9CF7-67F3-A3F0-CF826DEAF3C4}"/>
                </a:ext>
              </a:extLst>
            </p:cNvPr>
            <p:cNvSpPr/>
            <p:nvPr/>
          </p:nvSpPr>
          <p:spPr>
            <a:xfrm>
              <a:off x="2090951" y="960440"/>
              <a:ext cx="1290239" cy="46800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F2B97D68-6F3F-2856-C4B4-F917CA9DEAF6}"/>
                </a:ext>
              </a:extLst>
            </p:cNvPr>
            <p:cNvSpPr/>
            <p:nvPr/>
          </p:nvSpPr>
          <p:spPr>
            <a:xfrm>
              <a:off x="708420" y="2821321"/>
              <a:ext cx="916376" cy="419853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AFB9AE7B-6455-0FD2-3F1A-E75FBFF324F4}"/>
                </a:ext>
              </a:extLst>
            </p:cNvPr>
            <p:cNvSpPr/>
            <p:nvPr/>
          </p:nvSpPr>
          <p:spPr>
            <a:xfrm>
              <a:off x="3583747" y="3648075"/>
              <a:ext cx="1140653" cy="396352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15" name="Picture 2" descr="Mappa della Repubblica di Carnia">
            <a:extLst>
              <a:ext uri="{FF2B5EF4-FFF2-40B4-BE49-F238E27FC236}">
                <a16:creationId xmlns:a16="http://schemas.microsoft.com/office/drawing/2014/main" id="{E4E8652C-7F9E-8243-30DA-9A1A10C5FA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" r="3159"/>
          <a:stretch/>
        </p:blipFill>
        <p:spPr bwMode="auto">
          <a:xfrm>
            <a:off x="6914176" y="251727"/>
            <a:ext cx="4868027" cy="4068000"/>
          </a:xfrm>
          <a:prstGeom prst="rect">
            <a:avLst/>
          </a:prstGeom>
          <a:noFill/>
          <a:ln w="25400">
            <a:solidFill>
              <a:srgbClr val="6633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5795689-35F4-CC34-6CF9-845970145B19}"/>
              </a:ext>
            </a:extLst>
          </p:cNvPr>
          <p:cNvSpPr txBox="1">
            <a:spLocks/>
          </p:cNvSpPr>
          <p:nvPr/>
        </p:nvSpPr>
        <p:spPr>
          <a:xfrm>
            <a:off x="7210424" y="3958301"/>
            <a:ext cx="4503761" cy="667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sz="2400" b="1">
                <a:solidFill>
                  <a:srgbClr val="663300"/>
                </a:solidFill>
              </a:rPr>
              <a:t>La zona libera della Carnia </a:t>
            </a:r>
          </a:p>
        </p:txBody>
      </p:sp>
    </p:spTree>
    <p:extLst>
      <p:ext uri="{BB962C8B-B14F-4D97-AF65-F5344CB8AC3E}">
        <p14:creationId xmlns:p14="http://schemas.microsoft.com/office/powerpoint/2010/main" val="31711063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3248F19-393C-7C07-B076-FE431586C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0" y="0"/>
            <a:ext cx="12172951" cy="685800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DDEB75EC-8915-5304-B5E2-26756D80F974}"/>
              </a:ext>
            </a:extLst>
          </p:cNvPr>
          <p:cNvSpPr txBox="1"/>
          <p:nvPr/>
        </p:nvSpPr>
        <p:spPr>
          <a:xfrm>
            <a:off x="11452978" y="313162"/>
            <a:ext cx="915122" cy="7105651"/>
          </a:xfrm>
          <a:prstGeom prst="rect">
            <a:avLst/>
          </a:prstGeom>
          <a:noFill/>
        </p:spPr>
        <p:txBody>
          <a:bodyPr vert="wordArtVert" wrap="square" spcCol="180000" rtlCol="0" anchor="ctr" anchorCtr="0">
            <a:spAutoFit/>
          </a:bodyPr>
          <a:lstStyle/>
          <a:p>
            <a:r>
              <a:rPr lang="it-IT" sz="4000" b="1" kern="800">
                <a:solidFill>
                  <a:srgbClr val="FFFF00"/>
                </a:solidFill>
              </a:rPr>
              <a:t>25</a:t>
            </a:r>
            <a:r>
              <a:rPr lang="it-IT" sz="4000" b="1" kern="800">
                <a:solidFill>
                  <a:srgbClr val="FF0000"/>
                </a:solidFill>
              </a:rPr>
              <a:t>*</a:t>
            </a:r>
            <a:r>
              <a:rPr lang="it-IT" sz="4000" b="1" kern="800" spc="-200">
                <a:solidFill>
                  <a:srgbClr val="FFFF00"/>
                </a:solidFill>
              </a:rPr>
              <a:t>Aprile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A9E6C28D-C5DD-B817-070A-B830637A69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18" y="51905"/>
            <a:ext cx="4974591" cy="6671155"/>
          </a:xfrm>
          <a:prstGeom prst="rect">
            <a:avLst/>
          </a:prstGeom>
          <a:noFill/>
          <a:ln w="25400">
            <a:solidFill>
              <a:srgbClr val="663300"/>
            </a:solidFill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9E8B25F0-962D-10ED-5FE0-5BBB4975E8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03" r="2375"/>
          <a:stretch/>
        </p:blipFill>
        <p:spPr>
          <a:xfrm>
            <a:off x="5525269" y="1319120"/>
            <a:ext cx="5833610" cy="3888826"/>
          </a:xfrm>
          <a:prstGeom prst="rect">
            <a:avLst/>
          </a:prstGeom>
          <a:ln w="25400">
            <a:solidFill>
              <a:srgbClr val="663300"/>
            </a:solidFill>
          </a:ln>
        </p:spPr>
      </p:pic>
    </p:spTree>
    <p:extLst>
      <p:ext uri="{BB962C8B-B14F-4D97-AF65-F5344CB8AC3E}">
        <p14:creationId xmlns:p14="http://schemas.microsoft.com/office/powerpoint/2010/main" val="30124215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EE9C8BA5-1003-3F21-2F84-14E0013C0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85" y="65106"/>
            <a:ext cx="4619342" cy="6267449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A89443D-2D9E-095A-7AA6-A2A4F3E99F99}"/>
              </a:ext>
            </a:extLst>
          </p:cNvPr>
          <p:cNvSpPr txBox="1">
            <a:spLocks/>
          </p:cNvSpPr>
          <p:nvPr/>
        </p:nvSpPr>
        <p:spPr>
          <a:xfrm>
            <a:off x="174985" y="6459236"/>
            <a:ext cx="4619342" cy="4326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sz="2400" b="1">
                <a:solidFill>
                  <a:srgbClr val="663300"/>
                </a:solidFill>
              </a:rPr>
              <a:t>La zona libera della Val d’Ossola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3AA65E7-5080-0333-3860-FF2FB2663C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23" b="6087"/>
          <a:stretch/>
        </p:blipFill>
        <p:spPr>
          <a:xfrm>
            <a:off x="6096000" y="84157"/>
            <a:ext cx="5621311" cy="626745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96DCB9BC-BB13-3FB0-FBD4-E3639830C99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096000" y="6351607"/>
            <a:ext cx="5621311" cy="4693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sz="2400" b="1">
                <a:solidFill>
                  <a:srgbClr val="FFFF00"/>
                </a:solidFill>
              </a:rPr>
              <a:t>La zona libera della Carnia</a:t>
            </a:r>
          </a:p>
        </p:txBody>
      </p:sp>
    </p:spTree>
    <p:extLst>
      <p:ext uri="{BB962C8B-B14F-4D97-AF65-F5344CB8AC3E}">
        <p14:creationId xmlns:p14="http://schemas.microsoft.com/office/powerpoint/2010/main" val="20253444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1A7B89A8-19F6-D072-F20A-1C8C83DCCE05}"/>
              </a:ext>
            </a:extLst>
          </p:cNvPr>
          <p:cNvSpPr txBox="1">
            <a:spLocks/>
          </p:cNvSpPr>
          <p:nvPr/>
        </p:nvSpPr>
        <p:spPr>
          <a:xfrm>
            <a:off x="6096000" y="-142841"/>
            <a:ext cx="67128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5000" b="1" i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SUL PONTE DI PERATI</a:t>
            </a:r>
          </a:p>
        </p:txBody>
      </p:sp>
      <p:pic>
        <p:nvPicPr>
          <p:cNvPr id="6" name="3 Rid-Sul Ponte di Perati">
            <a:hlinkClick r:id="" action="ppaction://media"/>
            <a:extLst>
              <a:ext uri="{FF2B5EF4-FFF2-40B4-BE49-F238E27FC236}">
                <a16:creationId xmlns:a16="http://schemas.microsoft.com/office/drawing/2014/main" id="{23153CA9-8ACB-99B0-8B04-06CFA3A5D0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99724" y="5880858"/>
            <a:ext cx="720000" cy="720000"/>
          </a:xfrm>
          <a:prstGeom prst="rect">
            <a:avLst/>
          </a:prstGeom>
          <a:solidFill>
            <a:srgbClr val="FF0000"/>
          </a:solidFill>
          <a:ln w="25400">
            <a:solidFill>
              <a:srgbClr val="FFFF00"/>
            </a:solidFill>
          </a:ln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A9ED6C04-1F99-4D3E-81D1-B581C53FEC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2500"/>
          <a:stretch/>
        </p:blipFill>
        <p:spPr>
          <a:xfrm>
            <a:off x="182989" y="367472"/>
            <a:ext cx="4846211" cy="6000750"/>
          </a:xfrm>
          <a:prstGeom prst="rect">
            <a:avLst/>
          </a:prstGeom>
          <a:ln w="25400">
            <a:solidFill>
              <a:srgbClr val="663300"/>
            </a:solidFill>
          </a:ln>
        </p:spPr>
      </p:pic>
    </p:spTree>
    <p:extLst>
      <p:ext uri="{BB962C8B-B14F-4D97-AF65-F5344CB8AC3E}">
        <p14:creationId xmlns:p14="http://schemas.microsoft.com/office/powerpoint/2010/main" val="485499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B13D2B-94A1-6B79-B613-7B4E51E814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AFE7C04-8471-BF1B-4B79-F35E332F2A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39E7DFD0-514D-5A07-BCA9-4AD4B4976C28}"/>
              </a:ext>
            </a:extLst>
          </p:cNvPr>
          <p:cNvSpPr txBox="1">
            <a:spLocks/>
          </p:cNvSpPr>
          <p:nvPr/>
        </p:nvSpPr>
        <p:spPr>
          <a:xfrm>
            <a:off x="6596606" y="6300424"/>
            <a:ext cx="4965766" cy="515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b="1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Davide Lajolo</a:t>
            </a:r>
            <a:endParaRPr lang="it-IT">
              <a:solidFill>
                <a:srgbClr val="FFFF00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FA657A0-E6F7-D21E-A149-2117E8C9BB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45"/>
          <a:stretch/>
        </p:blipFill>
        <p:spPr>
          <a:xfrm>
            <a:off x="6596606" y="180975"/>
            <a:ext cx="4897262" cy="6047833"/>
          </a:xfrm>
          <a:prstGeom prst="rect">
            <a:avLst/>
          </a:prstGeom>
          <a:ln w="25400">
            <a:solidFill>
              <a:srgbClr val="663300"/>
            </a:solidFill>
          </a:ln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FEFC3A98-AD44-45AF-0329-5A67CE63B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93" y="180975"/>
            <a:ext cx="4106680" cy="5010150"/>
          </a:xfrm>
          <a:prstGeom prst="rect">
            <a:avLst/>
          </a:prstGeom>
          <a:noFill/>
          <a:ln w="25400">
            <a:solidFill>
              <a:srgbClr val="6633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C46CE9F8-0B37-20BC-55FA-4A22C07F2F80}"/>
              </a:ext>
            </a:extLst>
          </p:cNvPr>
          <p:cNvSpPr txBox="1">
            <a:spLocks/>
          </p:cNvSpPr>
          <p:nvPr/>
        </p:nvSpPr>
        <p:spPr>
          <a:xfrm>
            <a:off x="324093" y="5175861"/>
            <a:ext cx="4106680" cy="536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sz="2400" b="1">
                <a:solidFill>
                  <a:srgbClr val="663300"/>
                </a:solidFill>
              </a:rPr>
              <a:t>Il comandante Ulisse</a:t>
            </a:r>
          </a:p>
        </p:txBody>
      </p:sp>
    </p:spTree>
    <p:extLst>
      <p:ext uri="{BB962C8B-B14F-4D97-AF65-F5344CB8AC3E}">
        <p14:creationId xmlns:p14="http://schemas.microsoft.com/office/powerpoint/2010/main" val="20786352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4AFE7C04-8471-BF1B-4B79-F35E332F2A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C46CE9F8-0B37-20BC-55FA-4A22C07F2F80}"/>
              </a:ext>
            </a:extLst>
          </p:cNvPr>
          <p:cNvSpPr txBox="1">
            <a:spLocks/>
          </p:cNvSpPr>
          <p:nvPr/>
        </p:nvSpPr>
        <p:spPr>
          <a:xfrm>
            <a:off x="3744302" y="6321425"/>
            <a:ext cx="10343907" cy="536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sz="2400" b="1">
                <a:solidFill>
                  <a:srgbClr val="FFFF00"/>
                </a:solidFill>
              </a:rPr>
              <a:t>Il Gran Consiglio del Fascismo in riunione</a:t>
            </a:r>
          </a:p>
        </p:txBody>
      </p:sp>
      <p:pic>
        <p:nvPicPr>
          <p:cNvPr id="1028" name="Picture 4" descr="La notte del Gran Consiglio - Il Post">
            <a:extLst>
              <a:ext uri="{FF2B5EF4-FFF2-40B4-BE49-F238E27FC236}">
                <a16:creationId xmlns:a16="http://schemas.microsoft.com/office/drawing/2014/main" id="{9212434A-F0AD-5274-982B-D74202A64B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3"/>
          <a:stretch/>
        </p:blipFill>
        <p:spPr bwMode="auto">
          <a:xfrm>
            <a:off x="346299" y="987425"/>
            <a:ext cx="11270801" cy="4802187"/>
          </a:xfrm>
          <a:prstGeom prst="rect">
            <a:avLst/>
          </a:prstGeom>
          <a:noFill/>
          <a:ln w="25400">
            <a:solidFill>
              <a:srgbClr val="6633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25076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C46CE9F8-0B37-20BC-55FA-4A22C07F2F80}"/>
              </a:ext>
            </a:extLst>
          </p:cNvPr>
          <p:cNvSpPr txBox="1">
            <a:spLocks/>
          </p:cNvSpPr>
          <p:nvPr/>
        </p:nvSpPr>
        <p:spPr>
          <a:xfrm>
            <a:off x="6189755" y="5617947"/>
            <a:ext cx="5516469" cy="79387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it-IT" sz="2400" b="1">
                <a:solidFill>
                  <a:srgbClr val="FFFF00"/>
                </a:solidFill>
              </a:rPr>
              <a:t>Dimissioni di Mussolini, 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it-IT" sz="2400" b="1">
                <a:solidFill>
                  <a:srgbClr val="FFFF00"/>
                </a:solidFill>
              </a:rPr>
              <a:t>Badoglio capo del governo</a:t>
            </a:r>
          </a:p>
        </p:txBody>
      </p:sp>
      <p:pic>
        <p:nvPicPr>
          <p:cNvPr id="4" name="Picture 2" descr="25 luglio, cronaca della caduta di Mussolini - Patria Indipendente">
            <a:extLst>
              <a:ext uri="{FF2B5EF4-FFF2-40B4-BE49-F238E27FC236}">
                <a16:creationId xmlns:a16="http://schemas.microsoft.com/office/drawing/2014/main" id="{C93432D6-46B1-18F9-D669-510AF2D02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09" y="152524"/>
            <a:ext cx="6047548" cy="4286126"/>
          </a:xfrm>
          <a:prstGeom prst="rect">
            <a:avLst/>
          </a:prstGeom>
          <a:noFill/>
          <a:ln w="25400">
            <a:solidFill>
              <a:srgbClr val="6633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Fu colpo di Stato? 25 luglio 1943: un dramma in due atti">
            <a:extLst>
              <a:ext uri="{FF2B5EF4-FFF2-40B4-BE49-F238E27FC236}">
                <a16:creationId xmlns:a16="http://schemas.microsoft.com/office/drawing/2014/main" id="{9D318583-CACD-5182-B4DB-BABA237EF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480" y="1668554"/>
            <a:ext cx="5392644" cy="3866967"/>
          </a:xfrm>
          <a:prstGeom prst="rect">
            <a:avLst/>
          </a:prstGeom>
          <a:noFill/>
          <a:ln w="25400">
            <a:solidFill>
              <a:srgbClr val="6633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55668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B13D2B-94A1-6B79-B613-7B4E51E814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Picture 2" descr="25 luglio 1943: la caduta del fascismo - Istoreco">
            <a:extLst>
              <a:ext uri="{FF2B5EF4-FFF2-40B4-BE49-F238E27FC236}">
                <a16:creationId xmlns:a16="http://schemas.microsoft.com/office/drawing/2014/main" id="{444F05AF-7841-F2DD-0235-94DD35B72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59" y="43094"/>
            <a:ext cx="6007441" cy="4114987"/>
          </a:xfrm>
          <a:prstGeom prst="rect">
            <a:avLst/>
          </a:prstGeom>
          <a:noFill/>
          <a:ln w="25400">
            <a:solidFill>
              <a:srgbClr val="6633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25 luglio 1943: la caduta di Mussolini – Fisac Portale Nazionale">
            <a:extLst>
              <a:ext uri="{FF2B5EF4-FFF2-40B4-BE49-F238E27FC236}">
                <a16:creationId xmlns:a16="http://schemas.microsoft.com/office/drawing/2014/main" id="{C07FBF37-6E80-3422-414A-FF51C3589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75" y="2559349"/>
            <a:ext cx="5483566" cy="4117676"/>
          </a:xfrm>
          <a:prstGeom prst="rect">
            <a:avLst/>
          </a:prstGeom>
          <a:noFill/>
          <a:ln w="25400">
            <a:solidFill>
              <a:srgbClr val="6633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74AF657A-7DD8-1E04-0C2C-114BADEEFCE6}"/>
              </a:ext>
            </a:extLst>
          </p:cNvPr>
          <p:cNvSpPr txBox="1">
            <a:spLocks/>
          </p:cNvSpPr>
          <p:nvPr/>
        </p:nvSpPr>
        <p:spPr>
          <a:xfrm>
            <a:off x="1164832" y="4329537"/>
            <a:ext cx="6007440" cy="126553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it-IT" sz="2400" b="1">
                <a:solidFill>
                  <a:srgbClr val="663300"/>
                </a:solidFill>
              </a:rPr>
              <a:t>Manifestazioni popolari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it-IT" sz="2400" b="1">
                <a:solidFill>
                  <a:srgbClr val="663300"/>
                </a:solidFill>
              </a:rPr>
              <a:t>per la caduta del fascismo</a:t>
            </a:r>
          </a:p>
        </p:txBody>
      </p:sp>
    </p:spTree>
    <p:extLst>
      <p:ext uri="{BB962C8B-B14F-4D97-AF65-F5344CB8AC3E}">
        <p14:creationId xmlns:p14="http://schemas.microsoft.com/office/powerpoint/2010/main" val="29003594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B13D2B-94A1-6B79-B613-7B4E51E814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AFE7C04-8471-BF1B-4B79-F35E332F2A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469D0912-FF0A-031D-25A1-ADE76EA192D7}"/>
              </a:ext>
            </a:extLst>
          </p:cNvPr>
          <p:cNvSpPr txBox="1">
            <a:spLocks/>
          </p:cNvSpPr>
          <p:nvPr/>
        </p:nvSpPr>
        <p:spPr>
          <a:xfrm>
            <a:off x="7855178" y="6168704"/>
            <a:ext cx="4590149" cy="4755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sz="2400" b="1">
                <a:solidFill>
                  <a:schemeClr val="bg1"/>
                </a:solidFill>
              </a:rPr>
              <a:t>Il Patto d’acciaio</a:t>
            </a:r>
          </a:p>
        </p:txBody>
      </p:sp>
      <p:pic>
        <p:nvPicPr>
          <p:cNvPr id="4" name="Picture 2" descr="Con il Patto d'Acciaio una nuova guerra è pronta - Il Corriere Apuano">
            <a:extLst>
              <a:ext uri="{FF2B5EF4-FFF2-40B4-BE49-F238E27FC236}">
                <a16:creationId xmlns:a16="http://schemas.microsoft.com/office/drawing/2014/main" id="{49046371-5855-28C4-EAF1-18692783F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01" y="338364"/>
            <a:ext cx="8582684" cy="6343197"/>
          </a:xfrm>
          <a:prstGeom prst="rect">
            <a:avLst/>
          </a:prstGeom>
          <a:noFill/>
          <a:ln w="25400">
            <a:solidFill>
              <a:srgbClr val="6633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l Patto d'Acciaio e l'inizio della Seconda guerra mondiale Periodico Daily">
            <a:extLst>
              <a:ext uri="{FF2B5EF4-FFF2-40B4-BE49-F238E27FC236}">
                <a16:creationId xmlns:a16="http://schemas.microsoft.com/office/drawing/2014/main" id="{0B447B00-358A-75E7-C454-BC04E59B6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6496" y="4293962"/>
            <a:ext cx="3468500" cy="1739721"/>
          </a:xfrm>
          <a:prstGeom prst="rect">
            <a:avLst/>
          </a:prstGeom>
          <a:noFill/>
          <a:ln w="25400">
            <a:solidFill>
              <a:srgbClr val="6633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2208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B13D2B-94A1-6B79-B613-7B4E51E814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AFE7C04-8471-BF1B-4B79-F35E332F2A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469D0912-FF0A-031D-25A1-ADE76EA192D7}"/>
              </a:ext>
            </a:extLst>
          </p:cNvPr>
          <p:cNvSpPr txBox="1">
            <a:spLocks/>
          </p:cNvSpPr>
          <p:nvPr/>
        </p:nvSpPr>
        <p:spPr>
          <a:xfrm>
            <a:off x="8280095" y="6302716"/>
            <a:ext cx="3291802" cy="4755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sz="2400" b="1">
                <a:solidFill>
                  <a:srgbClr val="FFFF00"/>
                </a:solidFill>
              </a:rPr>
              <a:t>Un’adunata oceanica</a:t>
            </a:r>
          </a:p>
        </p:txBody>
      </p:sp>
      <p:pic>
        <p:nvPicPr>
          <p:cNvPr id="6" name="Picture 2" descr="L'impero sui colli di Roma - Il Sole 24 ORE">
            <a:extLst>
              <a:ext uri="{FF2B5EF4-FFF2-40B4-BE49-F238E27FC236}">
                <a16:creationId xmlns:a16="http://schemas.microsoft.com/office/drawing/2014/main" id="{61263A4A-68BA-7145-47FD-F30266A86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5" y="180975"/>
            <a:ext cx="11441084" cy="5987729"/>
          </a:xfrm>
          <a:prstGeom prst="rect">
            <a:avLst/>
          </a:prstGeom>
          <a:noFill/>
          <a:ln w="25400">
            <a:solidFill>
              <a:srgbClr val="6633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0329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B13D2B-94A1-6B79-B613-7B4E51E814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469D0912-FF0A-031D-25A1-ADE76EA192D7}"/>
              </a:ext>
            </a:extLst>
          </p:cNvPr>
          <p:cNvSpPr txBox="1">
            <a:spLocks/>
          </p:cNvSpPr>
          <p:nvPr/>
        </p:nvSpPr>
        <p:spPr>
          <a:xfrm>
            <a:off x="3143890" y="5972858"/>
            <a:ext cx="3291802" cy="4755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sz="2400" b="1">
                <a:solidFill>
                  <a:schemeClr val="bg1"/>
                </a:solidFill>
              </a:rPr>
              <a:t>La guerra di Spagna</a:t>
            </a:r>
          </a:p>
        </p:txBody>
      </p:sp>
      <p:pic>
        <p:nvPicPr>
          <p:cNvPr id="4" name="Picture 2" descr="Luglio 1936: Guerra civile di Spagna, le prove del conflitto mondiale">
            <a:extLst>
              <a:ext uri="{FF2B5EF4-FFF2-40B4-BE49-F238E27FC236}">
                <a16:creationId xmlns:a16="http://schemas.microsoft.com/office/drawing/2014/main" id="{0E6846C6-647B-F6DA-55CC-FB278D574C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" r="3598"/>
          <a:stretch/>
        </p:blipFill>
        <p:spPr bwMode="auto">
          <a:xfrm>
            <a:off x="115277" y="73058"/>
            <a:ext cx="4562196" cy="6515479"/>
          </a:xfrm>
          <a:prstGeom prst="rect">
            <a:avLst/>
          </a:prstGeom>
          <a:noFill/>
          <a:ln w="25400">
            <a:solidFill>
              <a:srgbClr val="6633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bbigliamento e calzature Distintivo commemorativo combattenti C.T.V. mod.  1940 - versione italiana (GUERRA DI SPAGNA 1936-39) ➵ Visualizza gli  annunci più recenti! | Narmao.it">
            <a:extLst>
              <a:ext uri="{FF2B5EF4-FFF2-40B4-BE49-F238E27FC236}">
                <a16:creationId xmlns:a16="http://schemas.microsoft.com/office/drawing/2014/main" id="{22140B64-B3E0-33E2-A86D-129F05EB2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220" y="71581"/>
            <a:ext cx="6971603" cy="4601258"/>
          </a:xfrm>
          <a:prstGeom prst="rect">
            <a:avLst/>
          </a:prstGeom>
          <a:noFill/>
          <a:ln w="25400">
            <a:solidFill>
              <a:srgbClr val="6633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2EF549F0-87E5-513C-14A6-9C6602811C83}"/>
              </a:ext>
            </a:extLst>
          </p:cNvPr>
          <p:cNvSpPr txBox="1">
            <a:spLocks/>
          </p:cNvSpPr>
          <p:nvPr/>
        </p:nvSpPr>
        <p:spPr>
          <a:xfrm>
            <a:off x="4990820" y="4672839"/>
            <a:ext cx="6772555" cy="4755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2400" b="1">
                <a:solidFill>
                  <a:srgbClr val="663300"/>
                </a:solidFill>
              </a:rPr>
              <a:t>Mussolini e Franco</a:t>
            </a:r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8FED5F69-FC8D-278A-C507-EDBCF539029B}"/>
              </a:ext>
            </a:extLst>
          </p:cNvPr>
          <p:cNvSpPr txBox="1">
            <a:spLocks/>
          </p:cNvSpPr>
          <p:nvPr/>
        </p:nvSpPr>
        <p:spPr>
          <a:xfrm>
            <a:off x="8303548" y="6382433"/>
            <a:ext cx="3291802" cy="4755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sz="2400" b="1">
                <a:solidFill>
                  <a:srgbClr val="FFFF00"/>
                </a:solidFill>
              </a:rPr>
              <a:t>La guerra di Spagna</a:t>
            </a:r>
          </a:p>
        </p:txBody>
      </p:sp>
    </p:spTree>
    <p:extLst>
      <p:ext uri="{BB962C8B-B14F-4D97-AF65-F5344CB8AC3E}">
        <p14:creationId xmlns:p14="http://schemas.microsoft.com/office/powerpoint/2010/main" val="12189419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B13D2B-94A1-6B79-B613-7B4E51E814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469D0912-FF0A-031D-25A1-ADE76EA192D7}"/>
              </a:ext>
            </a:extLst>
          </p:cNvPr>
          <p:cNvSpPr txBox="1">
            <a:spLocks/>
          </p:cNvSpPr>
          <p:nvPr/>
        </p:nvSpPr>
        <p:spPr>
          <a:xfrm>
            <a:off x="8103523" y="6210641"/>
            <a:ext cx="3291802" cy="4755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sz="2400" b="1">
                <a:solidFill>
                  <a:srgbClr val="FFFF00"/>
                </a:solidFill>
              </a:rPr>
              <a:t>La guerra d’ Etiopia</a:t>
            </a: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2EF549F0-87E5-513C-14A6-9C6602811C83}"/>
              </a:ext>
            </a:extLst>
          </p:cNvPr>
          <p:cNvSpPr txBox="1">
            <a:spLocks/>
          </p:cNvSpPr>
          <p:nvPr/>
        </p:nvSpPr>
        <p:spPr>
          <a:xfrm>
            <a:off x="649573" y="4548676"/>
            <a:ext cx="6413504" cy="4755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sz="2400" b="1">
                <a:solidFill>
                  <a:schemeClr val="bg1"/>
                </a:solidFill>
              </a:rPr>
              <a:t>Mussolini e Franco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7E192D70-15F2-ABEF-E972-9615C109D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00" y="2933846"/>
            <a:ext cx="7410450" cy="3705225"/>
          </a:xfrm>
          <a:prstGeom prst="rect">
            <a:avLst/>
          </a:prstGeom>
          <a:noFill/>
          <a:ln w="25400">
            <a:solidFill>
              <a:srgbClr val="6633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Guerra d'Etiopia, 1935-1936 riassunto - Studia Rapido">
            <a:extLst>
              <a:ext uri="{FF2B5EF4-FFF2-40B4-BE49-F238E27FC236}">
                <a16:creationId xmlns:a16="http://schemas.microsoft.com/office/drawing/2014/main" id="{2FECB81E-71A1-D9D7-558A-51316D88B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866" y="112783"/>
            <a:ext cx="5245819" cy="3580886"/>
          </a:xfrm>
          <a:prstGeom prst="rect">
            <a:avLst/>
          </a:prstGeom>
          <a:noFill/>
          <a:ln w="25400">
            <a:solidFill>
              <a:srgbClr val="6633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37405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Parate partigiane del 6 maggio 1945 vertici del Clnai">
            <a:extLst>
              <a:ext uri="{FF2B5EF4-FFF2-40B4-BE49-F238E27FC236}">
                <a16:creationId xmlns:a16="http://schemas.microsoft.com/office/drawing/2014/main" id="{6E0C986C-D3D3-31B5-1E6C-E71D4A641C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11"/>
          <a:stretch/>
        </p:blipFill>
        <p:spPr bwMode="auto">
          <a:xfrm>
            <a:off x="1110112" y="51905"/>
            <a:ext cx="9456611" cy="6271825"/>
          </a:xfrm>
          <a:prstGeom prst="rect">
            <a:avLst/>
          </a:prstGeom>
          <a:noFill/>
          <a:ln w="25400">
            <a:solidFill>
              <a:srgbClr val="6633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E43A5B2F-822E-C285-DB13-D3D2717ECBDC}"/>
              </a:ext>
            </a:extLst>
          </p:cNvPr>
          <p:cNvSpPr txBox="1">
            <a:spLocks/>
          </p:cNvSpPr>
          <p:nvPr/>
        </p:nvSpPr>
        <p:spPr>
          <a:xfrm>
            <a:off x="6345208" y="6323730"/>
            <a:ext cx="4590072" cy="515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b="1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Corteo del 6 maggio a Milano</a:t>
            </a:r>
          </a:p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79324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B13D2B-94A1-6B79-B613-7B4E51E814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AFE7C04-8471-BF1B-4B79-F35E332F2A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469D0912-FF0A-031D-25A1-ADE76EA192D7}"/>
              </a:ext>
            </a:extLst>
          </p:cNvPr>
          <p:cNvSpPr txBox="1">
            <a:spLocks/>
          </p:cNvSpPr>
          <p:nvPr/>
        </p:nvSpPr>
        <p:spPr>
          <a:xfrm>
            <a:off x="8380596" y="6391617"/>
            <a:ext cx="3291802" cy="4755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sz="2400" b="1">
                <a:solidFill>
                  <a:srgbClr val="FFFF00"/>
                </a:solidFill>
              </a:rPr>
              <a:t>La campagna di Grecia</a:t>
            </a:r>
          </a:p>
        </p:txBody>
      </p:sp>
      <p:pic>
        <p:nvPicPr>
          <p:cNvPr id="4" name="Immagine 3" descr="Quando noi “italiani brava gente” bombardammo, torturammo e fucilammo i  greci per occuparli - THE VISION">
            <a:extLst>
              <a:ext uri="{FF2B5EF4-FFF2-40B4-BE49-F238E27FC236}">
                <a16:creationId xmlns:a16="http://schemas.microsoft.com/office/drawing/2014/main" id="{15B2593D-B656-B5EF-A134-3C727B68D4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01" y="88496"/>
            <a:ext cx="10138584" cy="6267450"/>
          </a:xfrm>
          <a:prstGeom prst="rect">
            <a:avLst/>
          </a:prstGeom>
          <a:noFill/>
          <a:ln w="25400">
            <a:solidFill>
              <a:srgbClr val="663300"/>
            </a:solidFill>
          </a:ln>
        </p:spPr>
      </p:pic>
    </p:spTree>
    <p:extLst>
      <p:ext uri="{BB962C8B-B14F-4D97-AF65-F5344CB8AC3E}">
        <p14:creationId xmlns:p14="http://schemas.microsoft.com/office/powerpoint/2010/main" val="42861077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B13D2B-94A1-6B79-B613-7B4E51E814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AFE7C04-8471-BF1B-4B79-F35E332F2A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469D0912-FF0A-031D-25A1-ADE76EA192D7}"/>
              </a:ext>
            </a:extLst>
          </p:cNvPr>
          <p:cNvSpPr txBox="1">
            <a:spLocks/>
          </p:cNvSpPr>
          <p:nvPr/>
        </p:nvSpPr>
        <p:spPr>
          <a:xfrm>
            <a:off x="8380596" y="6453822"/>
            <a:ext cx="3291802" cy="4755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sz="2400" b="1">
                <a:solidFill>
                  <a:srgbClr val="FFFF00"/>
                </a:solidFill>
              </a:rPr>
              <a:t>La campagna di Russia</a:t>
            </a:r>
          </a:p>
        </p:txBody>
      </p:sp>
      <p:pic>
        <p:nvPicPr>
          <p:cNvPr id="5" name="Immagine 4" descr="La tragedia della campagna di Russia - Patria Indipendente">
            <a:extLst>
              <a:ext uri="{FF2B5EF4-FFF2-40B4-BE49-F238E27FC236}">
                <a16:creationId xmlns:a16="http://schemas.microsoft.com/office/drawing/2014/main" id="{E65EB356-2804-08A1-E6FB-6CC49FF32E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74" y="142907"/>
            <a:ext cx="8447013" cy="6343586"/>
          </a:xfrm>
          <a:prstGeom prst="rect">
            <a:avLst/>
          </a:prstGeom>
          <a:noFill/>
          <a:ln w="25400">
            <a:solidFill>
              <a:srgbClr val="663300"/>
            </a:solidFill>
          </a:ln>
        </p:spPr>
      </p:pic>
    </p:spTree>
    <p:extLst>
      <p:ext uri="{BB962C8B-B14F-4D97-AF65-F5344CB8AC3E}">
        <p14:creationId xmlns:p14="http://schemas.microsoft.com/office/powerpoint/2010/main" val="19504765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B13D2B-94A1-6B79-B613-7B4E51E814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AFE7C04-8471-BF1B-4B79-F35E332F2A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469D0912-FF0A-031D-25A1-ADE76EA192D7}"/>
              </a:ext>
            </a:extLst>
          </p:cNvPr>
          <p:cNvSpPr txBox="1">
            <a:spLocks/>
          </p:cNvSpPr>
          <p:nvPr/>
        </p:nvSpPr>
        <p:spPr>
          <a:xfrm>
            <a:off x="8380596" y="6453822"/>
            <a:ext cx="3291802" cy="4755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sz="2400" b="1">
                <a:solidFill>
                  <a:srgbClr val="FFFF00"/>
                </a:solidFill>
              </a:rPr>
              <a:t>La campagna di Russia</a:t>
            </a:r>
          </a:p>
        </p:txBody>
      </p:sp>
      <p:pic>
        <p:nvPicPr>
          <p:cNvPr id="4" name="Immagine 3" descr="È il 1942, l'Italia in guerra la tragica campagna di Russia con Mussolini  al potere - La Gazzetta del Mezzogiorno">
            <a:extLst>
              <a:ext uri="{FF2B5EF4-FFF2-40B4-BE49-F238E27FC236}">
                <a16:creationId xmlns:a16="http://schemas.microsoft.com/office/drawing/2014/main" id="{BBC06577-2D83-123B-A72C-B052734741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65" y="120876"/>
            <a:ext cx="10445388" cy="6267450"/>
          </a:xfrm>
          <a:prstGeom prst="rect">
            <a:avLst/>
          </a:prstGeom>
          <a:noFill/>
          <a:ln w="25400">
            <a:solidFill>
              <a:srgbClr val="663300"/>
            </a:solidFill>
          </a:ln>
        </p:spPr>
      </p:pic>
    </p:spTree>
    <p:extLst>
      <p:ext uri="{BB962C8B-B14F-4D97-AF65-F5344CB8AC3E}">
        <p14:creationId xmlns:p14="http://schemas.microsoft.com/office/powerpoint/2010/main" val="12262900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1A7B89A8-19F6-D072-F20A-1C8C83DCCE05}"/>
              </a:ext>
            </a:extLst>
          </p:cNvPr>
          <p:cNvSpPr txBox="1">
            <a:spLocks/>
          </p:cNvSpPr>
          <p:nvPr/>
        </p:nvSpPr>
        <p:spPr>
          <a:xfrm>
            <a:off x="708308" y="-34097"/>
            <a:ext cx="4284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50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GIOVINEZZA</a:t>
            </a:r>
          </a:p>
        </p:txBody>
      </p:sp>
      <p:pic>
        <p:nvPicPr>
          <p:cNvPr id="3074" name="Picture 2" descr="Giovinezza (inno) - Wikipedia">
            <a:extLst>
              <a:ext uri="{FF2B5EF4-FFF2-40B4-BE49-F238E27FC236}">
                <a16:creationId xmlns:a16="http://schemas.microsoft.com/office/drawing/2014/main" id="{50DEC175-DA1F-9132-3CC0-88A717B5B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92" y="1091441"/>
            <a:ext cx="4446691" cy="5399018"/>
          </a:xfrm>
          <a:prstGeom prst="rect">
            <a:avLst/>
          </a:prstGeom>
          <a:noFill/>
          <a:ln w="25400">
            <a:solidFill>
              <a:srgbClr val="6633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iovinezza">
            <a:hlinkClick r:id="" action="ppaction://media"/>
            <a:extLst>
              <a:ext uri="{FF2B5EF4-FFF2-40B4-BE49-F238E27FC236}">
                <a16:creationId xmlns:a16="http://schemas.microsoft.com/office/drawing/2014/main" id="{F4630E76-A74D-CDAB-D56D-A0A6BF77BE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04449" y="5884826"/>
            <a:ext cx="720000" cy="720000"/>
          </a:xfrm>
          <a:prstGeom prst="rect">
            <a:avLst/>
          </a:prstGeom>
          <a:solidFill>
            <a:srgbClr val="FF0000"/>
          </a:solidFill>
          <a:ln w="254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3121430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B13D2B-94A1-6B79-B613-7B4E51E814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2125" y="621161"/>
            <a:ext cx="9144000" cy="2387600"/>
          </a:xfrm>
        </p:spPr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AFE7C04-8471-BF1B-4B79-F35E332F2A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469D0912-FF0A-031D-25A1-ADE76EA192D7}"/>
              </a:ext>
            </a:extLst>
          </p:cNvPr>
          <p:cNvSpPr txBox="1">
            <a:spLocks/>
          </p:cNvSpPr>
          <p:nvPr/>
        </p:nvSpPr>
        <p:spPr>
          <a:xfrm>
            <a:off x="3625681" y="5569526"/>
            <a:ext cx="3564482" cy="667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sz="2400" b="1">
                <a:solidFill>
                  <a:srgbClr val="663300"/>
                </a:solidFill>
              </a:rPr>
              <a:t>Il Duce e i Ballilla</a:t>
            </a:r>
          </a:p>
        </p:txBody>
      </p:sp>
      <p:pic>
        <p:nvPicPr>
          <p:cNvPr id="5" name="Picture 2" descr="Opera nazionale Balilla - Wikipedia">
            <a:extLst>
              <a:ext uri="{FF2B5EF4-FFF2-40B4-BE49-F238E27FC236}">
                <a16:creationId xmlns:a16="http://schemas.microsoft.com/office/drawing/2014/main" id="{47E28168-C2FA-FED8-E009-74081B152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45" y="1565827"/>
            <a:ext cx="3564482" cy="4882598"/>
          </a:xfrm>
          <a:prstGeom prst="rect">
            <a:avLst/>
          </a:prstGeom>
          <a:noFill/>
          <a:ln w="25400">
            <a:solidFill>
              <a:srgbClr val="6633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Scuola e antifascismo | ROARS">
            <a:extLst>
              <a:ext uri="{FF2B5EF4-FFF2-40B4-BE49-F238E27FC236}">
                <a16:creationId xmlns:a16="http://schemas.microsoft.com/office/drawing/2014/main" id="{4121806C-1C13-B5FB-01FA-95E0093B3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570" y="143324"/>
            <a:ext cx="7844288" cy="5114476"/>
          </a:xfrm>
          <a:prstGeom prst="rect">
            <a:avLst/>
          </a:prstGeom>
          <a:noFill/>
          <a:ln w="25400">
            <a:solidFill>
              <a:srgbClr val="6633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17290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B13D2B-94A1-6B79-B613-7B4E51E814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AFE7C04-8471-BF1B-4B79-F35E332F2A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469D0912-FF0A-031D-25A1-ADE76EA192D7}"/>
              </a:ext>
            </a:extLst>
          </p:cNvPr>
          <p:cNvSpPr txBox="1">
            <a:spLocks/>
          </p:cNvSpPr>
          <p:nvPr/>
        </p:nvSpPr>
        <p:spPr>
          <a:xfrm>
            <a:off x="5699471" y="6159938"/>
            <a:ext cx="6062927" cy="667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sz="2400" b="1">
                <a:solidFill>
                  <a:srgbClr val="FFFF00"/>
                </a:solidFill>
              </a:rPr>
              <a:t>Un libro per la scuola elementare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AE09EEC-8155-A82B-4B4A-A3C2398E5C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00" t="2151" r="4252" b="6130"/>
          <a:stretch/>
        </p:blipFill>
        <p:spPr>
          <a:xfrm>
            <a:off x="699203" y="30749"/>
            <a:ext cx="5196772" cy="6674130"/>
          </a:xfrm>
          <a:prstGeom prst="rect">
            <a:avLst/>
          </a:prstGeom>
          <a:ln w="25400">
            <a:solidFill>
              <a:srgbClr val="663300"/>
            </a:solidFill>
          </a:ln>
        </p:spPr>
      </p:pic>
    </p:spTree>
    <p:extLst>
      <p:ext uri="{BB962C8B-B14F-4D97-AF65-F5344CB8AC3E}">
        <p14:creationId xmlns:p14="http://schemas.microsoft.com/office/powerpoint/2010/main" val="25950418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1A7B89A8-19F6-D072-F20A-1C8C83DCCE05}"/>
              </a:ext>
            </a:extLst>
          </p:cNvPr>
          <p:cNvSpPr txBox="1">
            <a:spLocks/>
          </p:cNvSpPr>
          <p:nvPr/>
        </p:nvSpPr>
        <p:spPr>
          <a:xfrm>
            <a:off x="35767" y="-93306"/>
            <a:ext cx="1212046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5000" b="1" i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SCIUR PADRUN DA LE BEL BRAGHE BIANCHE</a:t>
            </a:r>
          </a:p>
        </p:txBody>
      </p:sp>
      <p:pic>
        <p:nvPicPr>
          <p:cNvPr id="3" name="6 Rid-Sciur padrun da li beli braghi bianchi">
            <a:hlinkClick r:id="" action="ppaction://media"/>
            <a:extLst>
              <a:ext uri="{FF2B5EF4-FFF2-40B4-BE49-F238E27FC236}">
                <a16:creationId xmlns:a16="http://schemas.microsoft.com/office/drawing/2014/main" id="{7ACECF84-C9BC-10A4-EE50-4350FCC1F4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33099" y="5213399"/>
            <a:ext cx="720000" cy="720000"/>
          </a:xfrm>
          <a:prstGeom prst="rect">
            <a:avLst/>
          </a:prstGeom>
          <a:solidFill>
            <a:srgbClr val="FF0000"/>
          </a:solidFill>
          <a:ln w="25400">
            <a:solidFill>
              <a:srgbClr val="FFFF00"/>
            </a:solidFill>
          </a:ln>
        </p:spPr>
      </p:pic>
      <p:pic>
        <p:nvPicPr>
          <p:cNvPr id="1026" name="Picture 2" descr="Musica e spartiti gratis per flauto dolce: Sciur padrun - le Mondine">
            <a:extLst>
              <a:ext uri="{FF2B5EF4-FFF2-40B4-BE49-F238E27FC236}">
                <a16:creationId xmlns:a16="http://schemas.microsoft.com/office/drawing/2014/main" id="{A3D518FE-C3EE-7138-E9D6-C72DBAD5B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026" y="1325563"/>
            <a:ext cx="6123849" cy="5154886"/>
          </a:xfrm>
          <a:prstGeom prst="rect">
            <a:avLst/>
          </a:prstGeom>
          <a:noFill/>
          <a:ln w="19050">
            <a:solidFill>
              <a:srgbClr val="6633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2091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B13D2B-94A1-6B79-B613-7B4E51E814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AFE7C04-8471-BF1B-4B79-F35E332F2A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469D0912-FF0A-031D-25A1-ADE76EA192D7}"/>
              </a:ext>
            </a:extLst>
          </p:cNvPr>
          <p:cNvSpPr txBox="1">
            <a:spLocks/>
          </p:cNvSpPr>
          <p:nvPr/>
        </p:nvSpPr>
        <p:spPr>
          <a:xfrm>
            <a:off x="6257533" y="6218723"/>
            <a:ext cx="6062927" cy="667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sz="2400" b="1">
                <a:solidFill>
                  <a:srgbClr val="FFFF00"/>
                </a:solidFill>
              </a:rPr>
              <a:t>8 settembre: l’armistizio </a:t>
            </a:r>
          </a:p>
        </p:txBody>
      </p:sp>
      <p:pic>
        <p:nvPicPr>
          <p:cNvPr id="5" name="Picture 2" descr="L'armistizio dell'8 settembre '43">
            <a:extLst>
              <a:ext uri="{FF2B5EF4-FFF2-40B4-BE49-F238E27FC236}">
                <a16:creationId xmlns:a16="http://schemas.microsoft.com/office/drawing/2014/main" id="{C52812D1-3DA0-DE9D-D529-C8B416DD4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75" y="123528"/>
            <a:ext cx="6228000" cy="3317854"/>
          </a:xfrm>
          <a:prstGeom prst="rect">
            <a:avLst/>
          </a:prstGeom>
          <a:noFill/>
          <a:ln w="25400">
            <a:solidFill>
              <a:srgbClr val="6633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Armistizio 8 settembre 1943: l'Italia è divisa - Mole24">
            <a:extLst>
              <a:ext uri="{FF2B5EF4-FFF2-40B4-BE49-F238E27FC236}">
                <a16:creationId xmlns:a16="http://schemas.microsoft.com/office/drawing/2014/main" id="{AFE0E486-42B8-E763-EA2E-F59618F779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7"/>
          <a:stretch/>
        </p:blipFill>
        <p:spPr bwMode="auto">
          <a:xfrm>
            <a:off x="6443238" y="2626315"/>
            <a:ext cx="5291465" cy="3607208"/>
          </a:xfrm>
          <a:prstGeom prst="rect">
            <a:avLst/>
          </a:prstGeom>
          <a:noFill/>
          <a:ln w="25400">
            <a:solidFill>
              <a:srgbClr val="6633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73339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B13D2B-94A1-6B79-B613-7B4E51E814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AFE7C04-8471-BF1B-4B79-F35E332F2A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469D0912-FF0A-031D-25A1-ADE76EA192D7}"/>
              </a:ext>
            </a:extLst>
          </p:cNvPr>
          <p:cNvSpPr txBox="1">
            <a:spLocks/>
          </p:cNvSpPr>
          <p:nvPr/>
        </p:nvSpPr>
        <p:spPr>
          <a:xfrm>
            <a:off x="6257533" y="6340962"/>
            <a:ext cx="6062927" cy="667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sz="2400" b="1">
                <a:solidFill>
                  <a:srgbClr val="FFFF00"/>
                </a:solidFill>
              </a:rPr>
              <a:t>8 settembre: soldati sbandati </a:t>
            </a:r>
          </a:p>
        </p:txBody>
      </p:sp>
      <p:pic>
        <p:nvPicPr>
          <p:cNvPr id="5" name="Picture 2" descr="2. 8 settembre 1943 – A ferro e fuoco. L'occupazione italiana della  Jugoslavia 1941-1943">
            <a:extLst>
              <a:ext uri="{FF2B5EF4-FFF2-40B4-BE49-F238E27FC236}">
                <a16:creationId xmlns:a16="http://schemas.microsoft.com/office/drawing/2014/main" id="{3FB4D743-BB39-AF9C-001E-04E0C0993E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2"/>
          <a:stretch/>
        </p:blipFill>
        <p:spPr bwMode="auto">
          <a:xfrm>
            <a:off x="200025" y="114508"/>
            <a:ext cx="4550180" cy="4946166"/>
          </a:xfrm>
          <a:prstGeom prst="rect">
            <a:avLst/>
          </a:prstGeom>
          <a:solidFill>
            <a:srgbClr val="FF9900"/>
          </a:solidFill>
          <a:ln w="25400">
            <a:solidFill>
              <a:srgbClr val="663300"/>
            </a:solidFill>
          </a:ln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B0F3929-7D2A-01BF-570E-687C32C248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535"/>
          <a:stretch/>
        </p:blipFill>
        <p:spPr>
          <a:xfrm>
            <a:off x="4916596" y="1914412"/>
            <a:ext cx="6746279" cy="4421788"/>
          </a:xfrm>
          <a:prstGeom prst="rect">
            <a:avLst/>
          </a:prstGeom>
          <a:solidFill>
            <a:srgbClr val="FF9900"/>
          </a:solidFill>
          <a:ln w="25400">
            <a:solidFill>
              <a:srgbClr val="663300"/>
            </a:solidFill>
          </a:ln>
        </p:spPr>
      </p:pic>
    </p:spTree>
    <p:extLst>
      <p:ext uri="{BB962C8B-B14F-4D97-AF65-F5344CB8AC3E}">
        <p14:creationId xmlns:p14="http://schemas.microsoft.com/office/powerpoint/2010/main" val="40741742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B13D2B-94A1-6B79-B613-7B4E51E814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469D0912-FF0A-031D-25A1-ADE76EA192D7}"/>
              </a:ext>
            </a:extLst>
          </p:cNvPr>
          <p:cNvSpPr txBox="1">
            <a:spLocks/>
          </p:cNvSpPr>
          <p:nvPr/>
        </p:nvSpPr>
        <p:spPr>
          <a:xfrm>
            <a:off x="-232922" y="5984092"/>
            <a:ext cx="6062927" cy="667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it-IT" sz="2400" b="1">
                <a:solidFill>
                  <a:schemeClr val="bg1"/>
                </a:solidFill>
              </a:rPr>
              <a:t>Soldati tedeschi a Trieste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9A7931A-3C0C-B5A6-2094-53AE19D59C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/>
          <a:stretch/>
        </p:blipFill>
        <p:spPr bwMode="auto">
          <a:xfrm>
            <a:off x="133350" y="125963"/>
            <a:ext cx="5566638" cy="3384000"/>
          </a:xfrm>
          <a:prstGeom prst="rect">
            <a:avLst/>
          </a:prstGeom>
          <a:noFill/>
          <a:ln w="25400">
            <a:solidFill>
              <a:srgbClr val="663300"/>
            </a:solidFill>
          </a:ln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F53386BC-5FB5-E694-C99B-ACDC5DB2B5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762" y="2455028"/>
            <a:ext cx="5884430" cy="3960000"/>
          </a:xfrm>
          <a:prstGeom prst="rect">
            <a:avLst/>
          </a:prstGeom>
          <a:noFill/>
          <a:ln w="25400">
            <a:solidFill>
              <a:srgbClr val="663300"/>
            </a:solidFill>
          </a:ln>
        </p:spPr>
      </p:pic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707179BD-03F4-8613-E25C-78E77760ED33}"/>
              </a:ext>
            </a:extLst>
          </p:cNvPr>
          <p:cNvSpPr txBox="1">
            <a:spLocks/>
          </p:cNvSpPr>
          <p:nvPr/>
        </p:nvSpPr>
        <p:spPr>
          <a:xfrm>
            <a:off x="6238483" y="6406308"/>
            <a:ext cx="6062927" cy="667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sz="2400" b="1">
                <a:solidFill>
                  <a:srgbClr val="FFFF00"/>
                </a:solidFill>
              </a:rPr>
              <a:t>Soldati tedeschi a Trieste</a:t>
            </a:r>
          </a:p>
        </p:txBody>
      </p:sp>
    </p:spTree>
    <p:extLst>
      <p:ext uri="{BB962C8B-B14F-4D97-AF65-F5344CB8AC3E}">
        <p14:creationId xmlns:p14="http://schemas.microsoft.com/office/powerpoint/2010/main" val="19473910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B13D2B-94A1-6B79-B613-7B4E51E814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AFE7C04-8471-BF1B-4B79-F35E332F2A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E799974-47A4-4363-5DFE-AF19FCF361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49" y="117357"/>
            <a:ext cx="7497509" cy="6642585"/>
          </a:xfrm>
          <a:prstGeom prst="rect">
            <a:avLst/>
          </a:prstGeom>
          <a:noFill/>
          <a:ln w="25400">
            <a:solidFill>
              <a:srgbClr val="003300"/>
            </a:solidFill>
          </a:ln>
        </p:spPr>
      </p:pic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39E7DFD0-514D-5A07-BCA9-4AD4B4976C28}"/>
              </a:ext>
            </a:extLst>
          </p:cNvPr>
          <p:cNvSpPr txBox="1">
            <a:spLocks/>
          </p:cNvSpPr>
          <p:nvPr/>
        </p:nvSpPr>
        <p:spPr>
          <a:xfrm>
            <a:off x="8234184" y="5528775"/>
            <a:ext cx="3328188" cy="12118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b="1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4 giugno 1944.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b="1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 carri armati Alleati entrano a Roma</a:t>
            </a:r>
          </a:p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636955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B13D2B-94A1-6B79-B613-7B4E51E814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469D0912-FF0A-031D-25A1-ADE76EA192D7}"/>
              </a:ext>
            </a:extLst>
          </p:cNvPr>
          <p:cNvSpPr txBox="1">
            <a:spLocks/>
          </p:cNvSpPr>
          <p:nvPr/>
        </p:nvSpPr>
        <p:spPr>
          <a:xfrm>
            <a:off x="3422062" y="6222986"/>
            <a:ext cx="11264509" cy="667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sz="2400" b="1">
                <a:solidFill>
                  <a:srgbClr val="FFFF00"/>
                </a:solidFill>
              </a:rPr>
              <a:t>Tedeschi in Risiera a Trieste </a:t>
            </a:r>
          </a:p>
        </p:txBody>
      </p:sp>
      <p:pic>
        <p:nvPicPr>
          <p:cNvPr id="3" name="Picture 2" descr="J:\Panoramica Trieste2\risiera\bigkuettner.jpg">
            <a:extLst>
              <a:ext uri="{FF2B5EF4-FFF2-40B4-BE49-F238E27FC236}">
                <a16:creationId xmlns:a16="http://schemas.microsoft.com/office/drawing/2014/main" id="{14F02E7A-BB0C-7452-CE05-34C831B0A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362" y="94840"/>
            <a:ext cx="3911539" cy="6009348"/>
          </a:xfrm>
          <a:prstGeom prst="rect">
            <a:avLst/>
          </a:prstGeom>
          <a:noFill/>
          <a:ln w="25400">
            <a:solidFill>
              <a:srgbClr val="663300"/>
            </a:solidFill>
          </a:ln>
        </p:spPr>
      </p:pic>
      <p:pic>
        <p:nvPicPr>
          <p:cNvPr id="5" name="Picture 4" descr="J:\Panoramica Trieste2\risiera\bigtroops.jpg">
            <a:extLst>
              <a:ext uri="{FF2B5EF4-FFF2-40B4-BE49-F238E27FC236}">
                <a16:creationId xmlns:a16="http://schemas.microsoft.com/office/drawing/2014/main" id="{F8D9D2A6-6BFC-F551-9088-2B9ED91A8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84157" y="915737"/>
            <a:ext cx="7554917" cy="5188451"/>
          </a:xfrm>
          <a:prstGeom prst="rect">
            <a:avLst/>
          </a:prstGeom>
          <a:noFill/>
          <a:ln w="25400">
            <a:solidFill>
              <a:srgbClr val="663300"/>
            </a:solidFill>
          </a:ln>
        </p:spPr>
      </p:pic>
    </p:spTree>
    <p:extLst>
      <p:ext uri="{BB962C8B-B14F-4D97-AF65-F5344CB8AC3E}">
        <p14:creationId xmlns:p14="http://schemas.microsoft.com/office/powerpoint/2010/main" val="5666014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B13D2B-94A1-6B79-B613-7B4E51E814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469D0912-FF0A-031D-25A1-ADE76EA192D7}"/>
              </a:ext>
            </a:extLst>
          </p:cNvPr>
          <p:cNvSpPr txBox="1">
            <a:spLocks/>
          </p:cNvSpPr>
          <p:nvPr/>
        </p:nvSpPr>
        <p:spPr>
          <a:xfrm>
            <a:off x="3505965" y="6028794"/>
            <a:ext cx="6062927" cy="667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it-IT" sz="2400" b="1">
                <a:solidFill>
                  <a:srgbClr val="FFFF00"/>
                </a:solidFill>
              </a:rPr>
              <a:t>I vagoni piombati </a:t>
            </a:r>
          </a:p>
        </p:txBody>
      </p:sp>
      <p:pic>
        <p:nvPicPr>
          <p:cNvPr id="5" name="Immagine 4" descr="undefined">
            <a:extLst>
              <a:ext uri="{FF2B5EF4-FFF2-40B4-BE49-F238E27FC236}">
                <a16:creationId xmlns:a16="http://schemas.microsoft.com/office/drawing/2014/main" id="{8E029320-E5CF-D648-696B-DE6AD6745D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375" y="132520"/>
            <a:ext cx="5760000" cy="3712503"/>
          </a:xfrm>
          <a:prstGeom prst="rect">
            <a:avLst/>
          </a:prstGeom>
          <a:noFill/>
          <a:ln w="25400">
            <a:solidFill>
              <a:srgbClr val="663300"/>
            </a:solidFill>
          </a:ln>
        </p:spPr>
      </p:pic>
      <p:pic>
        <p:nvPicPr>
          <p:cNvPr id="6" name="Immagine 5" descr="Le deportazioni nei centri di sterminio | Enciclopedia dell'Olocausto">
            <a:extLst>
              <a:ext uri="{FF2B5EF4-FFF2-40B4-BE49-F238E27FC236}">
                <a16:creationId xmlns:a16="http://schemas.microsoft.com/office/drawing/2014/main" id="{D4E56E7D-0D64-C1D1-2CA9-038B18E6FE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25" y="2906575"/>
            <a:ext cx="5760000" cy="3657040"/>
          </a:xfrm>
          <a:prstGeom prst="rect">
            <a:avLst/>
          </a:prstGeom>
          <a:noFill/>
          <a:ln w="25400">
            <a:solidFill>
              <a:srgbClr val="663300"/>
            </a:solidFill>
          </a:ln>
        </p:spPr>
      </p:pic>
    </p:spTree>
    <p:extLst>
      <p:ext uri="{BB962C8B-B14F-4D97-AF65-F5344CB8AC3E}">
        <p14:creationId xmlns:p14="http://schemas.microsoft.com/office/powerpoint/2010/main" val="39662458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B13D2B-94A1-6B79-B613-7B4E51E814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469D0912-FF0A-031D-25A1-ADE76EA192D7}"/>
              </a:ext>
            </a:extLst>
          </p:cNvPr>
          <p:cNvSpPr txBox="1">
            <a:spLocks/>
          </p:cNvSpPr>
          <p:nvPr/>
        </p:nvSpPr>
        <p:spPr>
          <a:xfrm>
            <a:off x="5152964" y="6384424"/>
            <a:ext cx="6062927" cy="667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it-IT" sz="2400" b="1">
                <a:solidFill>
                  <a:srgbClr val="FFFF00"/>
                </a:solidFill>
              </a:rPr>
              <a:t>Il rastellamento al ghetto di Roma </a:t>
            </a:r>
          </a:p>
        </p:txBody>
      </p:sp>
      <p:pic>
        <p:nvPicPr>
          <p:cNvPr id="4" name="Immagine 3" descr="16 Ottobre 1943 – Rastrellamento del ghetto di Roma">
            <a:extLst>
              <a:ext uri="{FF2B5EF4-FFF2-40B4-BE49-F238E27FC236}">
                <a16:creationId xmlns:a16="http://schemas.microsoft.com/office/drawing/2014/main" id="{47D57946-99C9-F88E-2B4A-19E72C5A03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24" y="50299"/>
            <a:ext cx="10394276" cy="6268057"/>
          </a:xfrm>
          <a:prstGeom prst="rect">
            <a:avLst/>
          </a:prstGeom>
          <a:noFill/>
          <a:ln w="25400">
            <a:solidFill>
              <a:srgbClr val="663300"/>
            </a:solidFill>
          </a:ln>
        </p:spPr>
      </p:pic>
    </p:spTree>
    <p:extLst>
      <p:ext uri="{BB962C8B-B14F-4D97-AF65-F5344CB8AC3E}">
        <p14:creationId xmlns:p14="http://schemas.microsoft.com/office/powerpoint/2010/main" val="348784275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B13D2B-94A1-6B79-B613-7B4E51E814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469D0912-FF0A-031D-25A1-ADE76EA192D7}"/>
              </a:ext>
            </a:extLst>
          </p:cNvPr>
          <p:cNvSpPr txBox="1">
            <a:spLocks/>
          </p:cNvSpPr>
          <p:nvPr/>
        </p:nvSpPr>
        <p:spPr>
          <a:xfrm>
            <a:off x="5676148" y="6190687"/>
            <a:ext cx="6062927" cy="667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it-IT" sz="2400" b="1">
                <a:solidFill>
                  <a:srgbClr val="FFFF00"/>
                </a:solidFill>
              </a:rPr>
              <a:t>La liberazione di Mussolini al Gran Sasso </a:t>
            </a:r>
          </a:p>
        </p:txBody>
      </p:sp>
      <p:pic>
        <p:nvPicPr>
          <p:cNvPr id="3" name="Picture 2" descr="Mussolini/ Quei giorni da 'finto' prigioniero sul Gran Sasso - apcom">
            <a:extLst>
              <a:ext uri="{FF2B5EF4-FFF2-40B4-BE49-F238E27FC236}">
                <a16:creationId xmlns:a16="http://schemas.microsoft.com/office/drawing/2014/main" id="{1D30C1D6-2D5B-7693-4DCB-2BE98A92B6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9"/>
          <a:stretch/>
        </p:blipFill>
        <p:spPr bwMode="auto">
          <a:xfrm>
            <a:off x="65718" y="2983999"/>
            <a:ext cx="5652000" cy="3677396"/>
          </a:xfrm>
          <a:prstGeom prst="rect">
            <a:avLst/>
          </a:prstGeom>
          <a:solidFill>
            <a:srgbClr val="FF9900"/>
          </a:solidFill>
          <a:ln w="25400">
            <a:solidFill>
              <a:srgbClr val="663300"/>
            </a:solidFill>
          </a:ln>
        </p:spPr>
      </p:pic>
      <p:pic>
        <p:nvPicPr>
          <p:cNvPr id="5" name="Picture 4" descr="12 settembre 1943. I tedeschi liberano Mussolini dalla prigionia sul Gran  Sasso – Quotidiano dei Contribuenti">
            <a:extLst>
              <a:ext uri="{FF2B5EF4-FFF2-40B4-BE49-F238E27FC236}">
                <a16:creationId xmlns:a16="http://schemas.microsoft.com/office/drawing/2014/main" id="{228C81FD-27BF-1A4F-7961-BF2F0303B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00" y="245593"/>
            <a:ext cx="5868000" cy="3412993"/>
          </a:xfrm>
          <a:prstGeom prst="rect">
            <a:avLst/>
          </a:prstGeom>
          <a:noFill/>
          <a:ln w="25400">
            <a:solidFill>
              <a:srgbClr val="6633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852847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B13D2B-94A1-6B79-B613-7B4E51E814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469D0912-FF0A-031D-25A1-ADE76EA192D7}"/>
              </a:ext>
            </a:extLst>
          </p:cNvPr>
          <p:cNvSpPr txBox="1">
            <a:spLocks/>
          </p:cNvSpPr>
          <p:nvPr/>
        </p:nvSpPr>
        <p:spPr>
          <a:xfrm>
            <a:off x="8515350" y="5965299"/>
            <a:ext cx="2305050" cy="667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2400" b="1">
                <a:solidFill>
                  <a:srgbClr val="FFFF00"/>
                </a:solidFill>
              </a:rPr>
              <a:t>Brigate Nere </a:t>
            </a:r>
          </a:p>
        </p:txBody>
      </p:sp>
      <p:pic>
        <p:nvPicPr>
          <p:cNvPr id="4" name="Picture 4" descr="Reparto delle brigate nere schierato nel cortile del Castello Sforzesco  durante il giuramento delle ausiliarie - Archivio storico Istituto Luce">
            <a:extLst>
              <a:ext uri="{FF2B5EF4-FFF2-40B4-BE49-F238E27FC236}">
                <a16:creationId xmlns:a16="http://schemas.microsoft.com/office/drawing/2014/main" id="{FCE0FE61-CF2A-6F3D-4B6D-1BCFC4A4C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09" y="387313"/>
            <a:ext cx="8160826" cy="6245299"/>
          </a:xfrm>
          <a:prstGeom prst="rect">
            <a:avLst/>
          </a:prstGeom>
          <a:noFill/>
          <a:ln w="25400">
            <a:solidFill>
              <a:srgbClr val="6633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976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B13D2B-94A1-6B79-B613-7B4E51E814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469D0912-FF0A-031D-25A1-ADE76EA192D7}"/>
              </a:ext>
            </a:extLst>
          </p:cNvPr>
          <p:cNvSpPr txBox="1">
            <a:spLocks/>
          </p:cNvSpPr>
          <p:nvPr/>
        </p:nvSpPr>
        <p:spPr>
          <a:xfrm>
            <a:off x="7715250" y="6402348"/>
            <a:ext cx="2287458" cy="667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it-IT" sz="2400" b="1">
                <a:solidFill>
                  <a:srgbClr val="FFFF00"/>
                </a:solidFill>
              </a:rPr>
              <a:t>Brigate Nere </a:t>
            </a:r>
          </a:p>
        </p:txBody>
      </p:sp>
      <p:pic>
        <p:nvPicPr>
          <p:cNvPr id="3" name="Picture 2" descr="Brigate nere - Wikipedia">
            <a:extLst>
              <a:ext uri="{FF2B5EF4-FFF2-40B4-BE49-F238E27FC236}">
                <a16:creationId xmlns:a16="http://schemas.microsoft.com/office/drawing/2014/main" id="{8D9142FB-156E-F60F-4FAF-1C7C811C7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01" y="1122363"/>
            <a:ext cx="6185613" cy="5567052"/>
          </a:xfrm>
          <a:prstGeom prst="rect">
            <a:avLst/>
          </a:prstGeom>
          <a:noFill/>
          <a:ln w="25400">
            <a:solidFill>
              <a:srgbClr val="6633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Brigate nere e SS italiane - Sito dell'A.N.P.I. di LISSONE - Sezione  &quot;Emilio Diligenti&quot;">
            <a:extLst>
              <a:ext uri="{FF2B5EF4-FFF2-40B4-BE49-F238E27FC236}">
                <a16:creationId xmlns:a16="http://schemas.microsoft.com/office/drawing/2014/main" id="{B2F04DD9-44F0-5A25-B01B-F2D1DE2162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6"/>
          <a:stretch/>
        </p:blipFill>
        <p:spPr bwMode="auto">
          <a:xfrm>
            <a:off x="6784235" y="50299"/>
            <a:ext cx="4634132" cy="6088023"/>
          </a:xfrm>
          <a:prstGeom prst="rect">
            <a:avLst/>
          </a:prstGeom>
          <a:noFill/>
          <a:ln w="25400">
            <a:solidFill>
              <a:srgbClr val="6633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603452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B13D2B-94A1-6B79-B613-7B4E51E814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469D0912-FF0A-031D-25A1-ADE76EA192D7}"/>
              </a:ext>
            </a:extLst>
          </p:cNvPr>
          <p:cNvSpPr txBox="1">
            <a:spLocks/>
          </p:cNvSpPr>
          <p:nvPr/>
        </p:nvSpPr>
        <p:spPr>
          <a:xfrm>
            <a:off x="5629275" y="6428658"/>
            <a:ext cx="5608528" cy="667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sz="2400" b="1">
                <a:solidFill>
                  <a:srgbClr val="FFFF00"/>
                </a:solidFill>
              </a:rPr>
              <a:t>Pavolini a Trieste, gennaio 1945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10A6B3A-403F-6397-775E-859F7A4257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880" y="96580"/>
            <a:ext cx="9866923" cy="6276624"/>
          </a:xfrm>
          <a:prstGeom prst="rect">
            <a:avLst/>
          </a:prstGeom>
          <a:noFill/>
          <a:ln w="25400">
            <a:solidFill>
              <a:srgbClr val="663300"/>
            </a:solidFill>
          </a:ln>
        </p:spPr>
      </p:pic>
    </p:spTree>
    <p:extLst>
      <p:ext uri="{BB962C8B-B14F-4D97-AF65-F5344CB8AC3E}">
        <p14:creationId xmlns:p14="http://schemas.microsoft.com/office/powerpoint/2010/main" val="372139712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B13D2B-94A1-6B79-B613-7B4E51E814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Picture 2" descr="Montefiorino dopo i rastrellamenti: la seconda fase della zona libera">
            <a:extLst>
              <a:ext uri="{FF2B5EF4-FFF2-40B4-BE49-F238E27FC236}">
                <a16:creationId xmlns:a16="http://schemas.microsoft.com/office/drawing/2014/main" id="{FB4C2063-D30B-29FD-29CC-9CEA93A482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40" r="4181"/>
          <a:stretch/>
        </p:blipFill>
        <p:spPr bwMode="auto">
          <a:xfrm>
            <a:off x="165006" y="3008286"/>
            <a:ext cx="5511894" cy="3745973"/>
          </a:xfrm>
          <a:prstGeom prst="rect">
            <a:avLst/>
          </a:prstGeom>
          <a:noFill/>
          <a:ln w="25400">
            <a:solidFill>
              <a:srgbClr val="6633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B6F4CDB4-BE74-72A3-4DFB-FE5F53DC14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58"/>
          <a:stretch/>
        </p:blipFill>
        <p:spPr bwMode="auto">
          <a:xfrm>
            <a:off x="5752841" y="221614"/>
            <a:ext cx="5940000" cy="3618575"/>
          </a:xfrm>
          <a:prstGeom prst="rect">
            <a:avLst/>
          </a:prstGeom>
          <a:noFill/>
          <a:ln w="25400">
            <a:solidFill>
              <a:srgbClr val="6633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1DF27A8D-F075-5F3C-0932-EEB30DA726E8}"/>
              </a:ext>
            </a:extLst>
          </p:cNvPr>
          <p:cNvSpPr txBox="1">
            <a:spLocks/>
          </p:cNvSpPr>
          <p:nvPr/>
        </p:nvSpPr>
        <p:spPr>
          <a:xfrm>
            <a:off x="6192547" y="6291508"/>
            <a:ext cx="5834447" cy="667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sz="2400" b="1">
                <a:solidFill>
                  <a:srgbClr val="FFFF00"/>
                </a:solidFill>
              </a:rPr>
              <a:t>Partigiani in montagna </a:t>
            </a:r>
          </a:p>
        </p:txBody>
      </p:sp>
    </p:spTree>
    <p:extLst>
      <p:ext uri="{BB962C8B-B14F-4D97-AF65-F5344CB8AC3E}">
        <p14:creationId xmlns:p14="http://schemas.microsoft.com/office/powerpoint/2010/main" val="410810575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1A7B89A8-19F6-D072-F20A-1C8C83DCCE05}"/>
              </a:ext>
            </a:extLst>
          </p:cNvPr>
          <p:cNvSpPr txBox="1">
            <a:spLocks/>
          </p:cNvSpPr>
          <p:nvPr/>
        </p:nvSpPr>
        <p:spPr>
          <a:xfrm>
            <a:off x="235494" y="-98411"/>
            <a:ext cx="553281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60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PIETÀ L’ È MORTA</a:t>
            </a:r>
          </a:p>
        </p:txBody>
      </p:sp>
      <p:pic>
        <p:nvPicPr>
          <p:cNvPr id="5" name="Pietà l'è morta">
            <a:hlinkClick r:id="" action="ppaction://media"/>
            <a:extLst>
              <a:ext uri="{FF2B5EF4-FFF2-40B4-BE49-F238E27FC236}">
                <a16:creationId xmlns:a16="http://schemas.microsoft.com/office/drawing/2014/main" id="{092F7D6B-C484-C542-AD4D-6D9DA97534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52015" y="2977306"/>
            <a:ext cx="720000" cy="720000"/>
          </a:xfrm>
          <a:prstGeom prst="rect">
            <a:avLst/>
          </a:prstGeom>
          <a:solidFill>
            <a:srgbClr val="FF0000"/>
          </a:solidFill>
          <a:ln w="25400">
            <a:solidFill>
              <a:srgbClr val="FFFF00"/>
            </a:solidFill>
          </a:ln>
        </p:spPr>
      </p:pic>
      <p:pic>
        <p:nvPicPr>
          <p:cNvPr id="2" name="onlymp3.to - Pieta' L'E Morta-MMWVnjUx6tQ-256k-1654226598640">
            <a:hlinkClick r:id="" action="ppaction://media"/>
            <a:extLst>
              <a:ext uri="{FF2B5EF4-FFF2-40B4-BE49-F238E27FC236}">
                <a16:creationId xmlns:a16="http://schemas.microsoft.com/office/drawing/2014/main" id="{9685CD26-0FA6-209F-E7C5-A1D73FE5B9C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52015" y="5440279"/>
            <a:ext cx="720000" cy="720000"/>
          </a:xfrm>
          <a:prstGeom prst="rect">
            <a:avLst/>
          </a:prstGeom>
          <a:solidFill>
            <a:srgbClr val="FF0000"/>
          </a:solidFill>
          <a:ln w="25400">
            <a:solidFill>
              <a:srgbClr val="FFFF00"/>
            </a:solidFill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620A24F5-00C3-D4B4-702F-50C26D84443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7025" t="11094" r="7644" b="25156"/>
          <a:stretch/>
        </p:blipFill>
        <p:spPr>
          <a:xfrm>
            <a:off x="585497" y="1159769"/>
            <a:ext cx="4832813" cy="4774306"/>
          </a:xfrm>
          <a:prstGeom prst="rect">
            <a:avLst/>
          </a:prstGeom>
          <a:ln w="25400">
            <a:solidFill>
              <a:srgbClr val="663300"/>
            </a:solidFill>
          </a:ln>
        </p:spPr>
      </p:pic>
    </p:spTree>
    <p:extLst>
      <p:ext uri="{BB962C8B-B14F-4D97-AF65-F5344CB8AC3E}">
        <p14:creationId xmlns:p14="http://schemas.microsoft.com/office/powerpoint/2010/main" val="689670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2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68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B13D2B-94A1-6B79-B613-7B4E51E814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469D0912-FF0A-031D-25A1-ADE76EA192D7}"/>
              </a:ext>
            </a:extLst>
          </p:cNvPr>
          <p:cNvSpPr txBox="1">
            <a:spLocks/>
          </p:cNvSpPr>
          <p:nvPr/>
        </p:nvSpPr>
        <p:spPr>
          <a:xfrm>
            <a:off x="6452794" y="6399635"/>
            <a:ext cx="5141803" cy="46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sz="2400" b="1">
                <a:solidFill>
                  <a:srgbClr val="FFFF00"/>
                </a:solidFill>
              </a:rPr>
              <a:t>Partigiano impiccato ad Ivrea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7AEC26-EEAB-2F90-408D-1024E680C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827" y="135635"/>
            <a:ext cx="9581644" cy="6264000"/>
          </a:xfrm>
          <a:prstGeom prst="rect">
            <a:avLst/>
          </a:prstGeom>
          <a:noFill/>
          <a:ln w="25400">
            <a:solidFill>
              <a:srgbClr val="6633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5322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B13D2B-94A1-6B79-B613-7B4E51E814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AFE7C04-8471-BF1B-4B79-F35E332F2A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39E7DFD0-514D-5A07-BCA9-4AD4B4976C28}"/>
              </a:ext>
            </a:extLst>
          </p:cNvPr>
          <p:cNvSpPr txBox="1">
            <a:spLocks/>
          </p:cNvSpPr>
          <p:nvPr/>
        </p:nvSpPr>
        <p:spPr>
          <a:xfrm>
            <a:off x="8243709" y="6279833"/>
            <a:ext cx="3328188" cy="12118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b="1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La Liberazione di Torino</a:t>
            </a:r>
          </a:p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8A5D963-BD3E-0C69-8ADE-2C8B7EFB46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73" y="180975"/>
            <a:ext cx="8752351" cy="6098858"/>
          </a:xfrm>
          <a:prstGeom prst="rect">
            <a:avLst/>
          </a:prstGeom>
          <a:noFill/>
          <a:ln w="25400">
            <a:solidFill>
              <a:srgbClr val="663300"/>
            </a:solidFill>
          </a:ln>
        </p:spPr>
      </p:pic>
    </p:spTree>
    <p:extLst>
      <p:ext uri="{BB962C8B-B14F-4D97-AF65-F5344CB8AC3E}">
        <p14:creationId xmlns:p14="http://schemas.microsoft.com/office/powerpoint/2010/main" val="380492674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B13D2B-94A1-6B79-B613-7B4E51E814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AC54D80-4AF8-AC6D-97BD-1EDC17CDA7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8" t="7963" r="4155" b="8226"/>
          <a:stretch/>
        </p:blipFill>
        <p:spPr bwMode="auto">
          <a:xfrm>
            <a:off x="501399" y="149681"/>
            <a:ext cx="10319720" cy="6278977"/>
          </a:xfrm>
          <a:prstGeom prst="rect">
            <a:avLst/>
          </a:prstGeom>
          <a:noFill/>
          <a:ln w="25400">
            <a:solidFill>
              <a:srgbClr val="6633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AFC9A6A-BA89-38EF-6349-D427E9554F9A}"/>
              </a:ext>
            </a:extLst>
          </p:cNvPr>
          <p:cNvSpPr txBox="1">
            <a:spLocks/>
          </p:cNvSpPr>
          <p:nvPr/>
        </p:nvSpPr>
        <p:spPr>
          <a:xfrm>
            <a:off x="6066449" y="6428658"/>
            <a:ext cx="5172632" cy="667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sz="2400" b="1">
                <a:solidFill>
                  <a:srgbClr val="FFFF00"/>
                </a:solidFill>
              </a:rPr>
              <a:t>Partigiani impiccati a Bassano </a:t>
            </a:r>
          </a:p>
        </p:txBody>
      </p:sp>
    </p:spTree>
    <p:extLst>
      <p:ext uri="{BB962C8B-B14F-4D97-AF65-F5344CB8AC3E}">
        <p14:creationId xmlns:p14="http://schemas.microsoft.com/office/powerpoint/2010/main" val="155599770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B13D2B-94A1-6B79-B613-7B4E51E814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469D0912-FF0A-031D-25A1-ADE76EA192D7}"/>
              </a:ext>
            </a:extLst>
          </p:cNvPr>
          <p:cNvSpPr txBox="1">
            <a:spLocks/>
          </p:cNvSpPr>
          <p:nvPr/>
        </p:nvSpPr>
        <p:spPr>
          <a:xfrm>
            <a:off x="6066449" y="6428658"/>
            <a:ext cx="5172632" cy="667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sz="2400" b="1">
                <a:solidFill>
                  <a:srgbClr val="FFFF00"/>
                </a:solidFill>
              </a:rPr>
              <a:t>Partigiani impiccati a Bassano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733E44-D4CD-D65D-B8DD-5D8F1C7FBE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" t="6711" r="800" b="2993"/>
          <a:stretch/>
        </p:blipFill>
        <p:spPr bwMode="auto">
          <a:xfrm>
            <a:off x="682644" y="194200"/>
            <a:ext cx="10213119" cy="6234458"/>
          </a:xfrm>
          <a:prstGeom prst="rect">
            <a:avLst/>
          </a:prstGeom>
          <a:noFill/>
          <a:ln w="254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448037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B13D2B-94A1-6B79-B613-7B4E51E814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469D0912-FF0A-031D-25A1-ADE76EA192D7}"/>
              </a:ext>
            </a:extLst>
          </p:cNvPr>
          <p:cNvSpPr txBox="1">
            <a:spLocks/>
          </p:cNvSpPr>
          <p:nvPr/>
        </p:nvSpPr>
        <p:spPr>
          <a:xfrm>
            <a:off x="6803735" y="6344284"/>
            <a:ext cx="4809406" cy="667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2400" b="1">
                <a:solidFill>
                  <a:srgbClr val="FFFF00"/>
                </a:solidFill>
              </a:rPr>
              <a:t>Gli impiccati di via Ghega a Trieste </a:t>
            </a:r>
          </a:p>
        </p:txBody>
      </p:sp>
      <p:pic>
        <p:nvPicPr>
          <p:cNvPr id="4" name="Picture 2" descr="Stragi nazifasciste – La Risiera di San Sabba Trieste | Resistenza">
            <a:extLst>
              <a:ext uri="{FF2B5EF4-FFF2-40B4-BE49-F238E27FC236}">
                <a16:creationId xmlns:a16="http://schemas.microsoft.com/office/drawing/2014/main" id="{C8D32D59-2B88-E5E6-87A4-7E2AE3D565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" t="1884" r="1250" b="1594"/>
          <a:stretch/>
        </p:blipFill>
        <p:spPr bwMode="auto">
          <a:xfrm>
            <a:off x="2522019" y="218159"/>
            <a:ext cx="8957770" cy="6007930"/>
          </a:xfrm>
          <a:prstGeom prst="rect">
            <a:avLst/>
          </a:prstGeom>
          <a:noFill/>
          <a:ln w="25400">
            <a:solidFill>
              <a:srgbClr val="6633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018206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B13D2B-94A1-6B79-B613-7B4E51E814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469D0912-FF0A-031D-25A1-ADE76EA192D7}"/>
              </a:ext>
            </a:extLst>
          </p:cNvPr>
          <p:cNvSpPr txBox="1">
            <a:spLocks/>
          </p:cNvSpPr>
          <p:nvPr/>
        </p:nvSpPr>
        <p:spPr>
          <a:xfrm>
            <a:off x="622554" y="4636429"/>
            <a:ext cx="9460839" cy="667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sz="2400" b="1">
                <a:solidFill>
                  <a:schemeClr val="bg1"/>
                </a:solidFill>
              </a:rPr>
              <a:t>Rastellati in via Rasella </a:t>
            </a:r>
          </a:p>
        </p:txBody>
      </p:sp>
      <p:pic>
        <p:nvPicPr>
          <p:cNvPr id="1026" name="Picture 2" descr="L'attacco di Via Rasella - Europe Remembers">
            <a:extLst>
              <a:ext uri="{FF2B5EF4-FFF2-40B4-BE49-F238E27FC236}">
                <a16:creationId xmlns:a16="http://schemas.microsoft.com/office/drawing/2014/main" id="{5D48B1E6-C3BE-D427-FB97-1B08DE979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46" y="2316163"/>
            <a:ext cx="6809834" cy="4358294"/>
          </a:xfrm>
          <a:prstGeom prst="rect">
            <a:avLst/>
          </a:prstGeom>
          <a:noFill/>
          <a:ln w="25400">
            <a:solidFill>
              <a:srgbClr val="6633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8D5E58-D90E-E96B-767D-2456AF048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833" y="108276"/>
            <a:ext cx="4653934" cy="3987473"/>
          </a:xfrm>
          <a:prstGeom prst="rect">
            <a:avLst/>
          </a:prstGeom>
          <a:noFill/>
          <a:ln w="25400">
            <a:solidFill>
              <a:srgbClr val="6633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534836A9-1C4A-F4BE-BA2B-EEB8F3720C69}"/>
              </a:ext>
            </a:extLst>
          </p:cNvPr>
          <p:cNvSpPr txBox="1">
            <a:spLocks/>
          </p:cNvSpPr>
          <p:nvPr/>
        </p:nvSpPr>
        <p:spPr>
          <a:xfrm>
            <a:off x="6886778" y="6190687"/>
            <a:ext cx="5086351" cy="667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sz="2400" b="1">
                <a:solidFill>
                  <a:srgbClr val="FFFF00"/>
                </a:solidFill>
              </a:rPr>
              <a:t>Rastrellamento dopo via Rasella</a:t>
            </a:r>
          </a:p>
        </p:txBody>
      </p:sp>
    </p:spTree>
    <p:extLst>
      <p:ext uri="{BB962C8B-B14F-4D97-AF65-F5344CB8AC3E}">
        <p14:creationId xmlns:p14="http://schemas.microsoft.com/office/powerpoint/2010/main" val="363364051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B13D2B-94A1-6B79-B613-7B4E51E814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469D0912-FF0A-031D-25A1-ADE76EA192D7}"/>
              </a:ext>
            </a:extLst>
          </p:cNvPr>
          <p:cNvSpPr txBox="1">
            <a:spLocks/>
          </p:cNvSpPr>
          <p:nvPr/>
        </p:nvSpPr>
        <p:spPr>
          <a:xfrm>
            <a:off x="3100144" y="3988749"/>
            <a:ext cx="5991712" cy="4864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2200" b="1" i="0">
                <a:solidFill>
                  <a:srgbClr val="663300"/>
                </a:solidFill>
                <a:effectLst/>
              </a:rPr>
              <a:t>        I rastrellamenti</a:t>
            </a:r>
            <a:endParaRPr lang="it-IT" sz="2200" b="1">
              <a:solidFill>
                <a:srgbClr val="663300"/>
              </a:solidFill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30E088D3-3A20-C68E-B7AB-56F08BE75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5" y="157085"/>
            <a:ext cx="5588059" cy="3744000"/>
          </a:xfrm>
          <a:prstGeom prst="rect">
            <a:avLst/>
          </a:prstGeom>
          <a:noFill/>
          <a:ln w="25400">
            <a:solidFill>
              <a:srgbClr val="6633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395DDC1E-492D-3FED-8ECD-BAC3AC3E8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4632" y="3085382"/>
            <a:ext cx="5909735" cy="3324226"/>
          </a:xfrm>
          <a:prstGeom prst="rect">
            <a:avLst/>
          </a:prstGeom>
          <a:noFill/>
          <a:ln w="25400">
            <a:solidFill>
              <a:srgbClr val="6633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251442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B13D2B-94A1-6B79-B613-7B4E51E814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469D0912-FF0A-031D-25A1-ADE76EA192D7}"/>
              </a:ext>
            </a:extLst>
          </p:cNvPr>
          <p:cNvSpPr txBox="1">
            <a:spLocks/>
          </p:cNvSpPr>
          <p:nvPr/>
        </p:nvSpPr>
        <p:spPr>
          <a:xfrm>
            <a:off x="6191249" y="6429489"/>
            <a:ext cx="5391149" cy="6996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sz="2400" b="1">
                <a:solidFill>
                  <a:srgbClr val="FFFF00"/>
                </a:solidFill>
              </a:rPr>
              <a:t>La Risiera di San Sabba a Trieste </a:t>
            </a:r>
          </a:p>
        </p:txBody>
      </p:sp>
      <p:pic>
        <p:nvPicPr>
          <p:cNvPr id="4" name="Picture 2" descr="La Storia – Risiera di San Sabba">
            <a:extLst>
              <a:ext uri="{FF2B5EF4-FFF2-40B4-BE49-F238E27FC236}">
                <a16:creationId xmlns:a16="http://schemas.microsoft.com/office/drawing/2014/main" id="{900BCB4E-7B88-BA53-1035-116D5FF7B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199" y="204639"/>
            <a:ext cx="8188913" cy="6141685"/>
          </a:xfrm>
          <a:prstGeom prst="rect">
            <a:avLst/>
          </a:prstGeom>
          <a:noFill/>
          <a:ln w="25400">
            <a:solidFill>
              <a:srgbClr val="6633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66592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1A7B89A8-19F6-D072-F20A-1C8C83DCCE05}"/>
              </a:ext>
            </a:extLst>
          </p:cNvPr>
          <p:cNvSpPr txBox="1">
            <a:spLocks/>
          </p:cNvSpPr>
          <p:nvPr/>
        </p:nvSpPr>
        <p:spPr>
          <a:xfrm>
            <a:off x="161925" y="-174577"/>
            <a:ext cx="62842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50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GUERRA DI PIERO</a:t>
            </a:r>
          </a:p>
        </p:txBody>
      </p:sp>
      <p:pic>
        <p:nvPicPr>
          <p:cNvPr id="2" name="9 La guerra di Piero">
            <a:hlinkClick r:id="" action="ppaction://media"/>
            <a:extLst>
              <a:ext uri="{FF2B5EF4-FFF2-40B4-BE49-F238E27FC236}">
                <a16:creationId xmlns:a16="http://schemas.microsoft.com/office/drawing/2014/main" id="{5DD38055-BD8C-899A-6007-B6BE2F610D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61624" y="5222874"/>
            <a:ext cx="720000" cy="720000"/>
          </a:xfrm>
          <a:prstGeom prst="rect">
            <a:avLst/>
          </a:prstGeom>
          <a:solidFill>
            <a:srgbClr val="FF0000"/>
          </a:solidFill>
          <a:ln w="25400">
            <a:solidFill>
              <a:srgbClr val="FFFF00"/>
            </a:solidFill>
          </a:ln>
        </p:spPr>
      </p:pic>
      <p:pic>
        <p:nvPicPr>
          <p:cNvPr id="6146" name="Picture 2" descr="LA GUERRA DI PIERO Sheet music | Easy Sheet Music">
            <a:extLst>
              <a:ext uri="{FF2B5EF4-FFF2-40B4-BE49-F238E27FC236}">
                <a16:creationId xmlns:a16="http://schemas.microsoft.com/office/drawing/2014/main" id="{94ACA6C7-97EB-4DBA-3597-5FB1B39565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6" b="12177"/>
          <a:stretch/>
        </p:blipFill>
        <p:spPr bwMode="auto">
          <a:xfrm>
            <a:off x="459449" y="904875"/>
            <a:ext cx="4937125" cy="5857875"/>
          </a:xfrm>
          <a:prstGeom prst="rect">
            <a:avLst/>
          </a:prstGeom>
          <a:noFill/>
          <a:ln w="25400">
            <a:solidFill>
              <a:srgbClr val="6633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589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B13D2B-94A1-6B79-B613-7B4E51E814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469D0912-FF0A-031D-25A1-ADE76EA192D7}"/>
              </a:ext>
            </a:extLst>
          </p:cNvPr>
          <p:cNvSpPr txBox="1">
            <a:spLocks/>
          </p:cNvSpPr>
          <p:nvPr/>
        </p:nvSpPr>
        <p:spPr>
          <a:xfrm>
            <a:off x="3850534" y="1797597"/>
            <a:ext cx="5027525" cy="667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sz="2400" b="1">
                <a:solidFill>
                  <a:schemeClr val="bg1"/>
                </a:solidFill>
              </a:rPr>
              <a:t>Il governo Parri </a:t>
            </a:r>
          </a:p>
        </p:txBody>
      </p:sp>
      <p:pic>
        <p:nvPicPr>
          <p:cNvPr id="5" name="Picture 4" descr="La troppo breve stagione del Governo Parri - Modus">
            <a:extLst>
              <a:ext uri="{FF2B5EF4-FFF2-40B4-BE49-F238E27FC236}">
                <a16:creationId xmlns:a16="http://schemas.microsoft.com/office/drawing/2014/main" id="{432D2E81-120F-6918-89D0-42827FBD95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3" b="4057"/>
          <a:stretch/>
        </p:blipFill>
        <p:spPr bwMode="auto">
          <a:xfrm>
            <a:off x="4997171" y="2409520"/>
            <a:ext cx="6647345" cy="4345013"/>
          </a:xfrm>
          <a:prstGeom prst="rect">
            <a:avLst/>
          </a:prstGeom>
          <a:noFill/>
          <a:ln w="25400">
            <a:solidFill>
              <a:srgbClr val="6633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1945-L'UNITA'-Primo Governo dell'Italia; F. PARRI Presidente-21  giugno-Politica | eBay">
            <a:extLst>
              <a:ext uri="{FF2B5EF4-FFF2-40B4-BE49-F238E27FC236}">
                <a16:creationId xmlns:a16="http://schemas.microsoft.com/office/drawing/2014/main" id="{B0EA348D-5C4B-0E3A-CCA4-3F8C51ACF2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9" t="1988" r="10361" b="11140"/>
          <a:stretch/>
        </p:blipFill>
        <p:spPr bwMode="auto">
          <a:xfrm>
            <a:off x="668054" y="310029"/>
            <a:ext cx="4038426" cy="5747990"/>
          </a:xfrm>
          <a:prstGeom prst="rect">
            <a:avLst/>
          </a:prstGeom>
          <a:noFill/>
          <a:ln w="25400">
            <a:solidFill>
              <a:srgbClr val="6633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117BF49-3F85-1BD1-5E78-1D7B85963513}"/>
              </a:ext>
            </a:extLst>
          </p:cNvPr>
          <p:cNvSpPr txBox="1">
            <a:spLocks/>
          </p:cNvSpPr>
          <p:nvPr/>
        </p:nvSpPr>
        <p:spPr>
          <a:xfrm>
            <a:off x="760238" y="6195770"/>
            <a:ext cx="3947315" cy="4352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sz="2400" b="1">
                <a:solidFill>
                  <a:srgbClr val="663300"/>
                </a:solidFill>
              </a:rPr>
              <a:t>Il governo Parri</a:t>
            </a:r>
          </a:p>
        </p:txBody>
      </p:sp>
      <p:pic>
        <p:nvPicPr>
          <p:cNvPr id="11" name="Picture 2" descr="Il governo della Resistenza: IL GOVERNO PARRI">
            <a:extLst>
              <a:ext uri="{FF2B5EF4-FFF2-40B4-BE49-F238E27FC236}">
                <a16:creationId xmlns:a16="http://schemas.microsoft.com/office/drawing/2014/main" id="{3DC4EFDD-28EA-87DD-C760-A114B80476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" r="2330"/>
          <a:stretch/>
        </p:blipFill>
        <p:spPr bwMode="auto">
          <a:xfrm>
            <a:off x="7261697" y="50716"/>
            <a:ext cx="4382819" cy="2222870"/>
          </a:xfrm>
          <a:prstGeom prst="rect">
            <a:avLst/>
          </a:prstGeom>
          <a:noFill/>
          <a:ln w="25400">
            <a:solidFill>
              <a:srgbClr val="6633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751911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B13D2B-94A1-6B79-B613-7B4E51E814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469D0912-FF0A-031D-25A1-ADE76EA192D7}"/>
              </a:ext>
            </a:extLst>
          </p:cNvPr>
          <p:cNvSpPr txBox="1">
            <a:spLocks/>
          </p:cNvSpPr>
          <p:nvPr/>
        </p:nvSpPr>
        <p:spPr>
          <a:xfrm>
            <a:off x="4818931" y="6372459"/>
            <a:ext cx="7868369" cy="667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sz="2400" b="1">
                <a:solidFill>
                  <a:srgbClr val="FFFF00"/>
                </a:solidFill>
              </a:rPr>
              <a:t>L’ Assemblea Costituente </a:t>
            </a:r>
          </a:p>
        </p:txBody>
      </p:sp>
      <p:pic>
        <p:nvPicPr>
          <p:cNvPr id="1026" name="Picture 2" descr="L'anno della Costituzione – Archivio storico Istituto Luce">
            <a:extLst>
              <a:ext uri="{FF2B5EF4-FFF2-40B4-BE49-F238E27FC236}">
                <a16:creationId xmlns:a16="http://schemas.microsoft.com/office/drawing/2014/main" id="{5FA6DBBE-7D08-1DBE-7C1E-A010793D0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969" y="130394"/>
            <a:ext cx="8086380" cy="6165865"/>
          </a:xfrm>
          <a:prstGeom prst="rect">
            <a:avLst/>
          </a:prstGeom>
          <a:noFill/>
          <a:ln w="254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342486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B13D2B-94A1-6B79-B613-7B4E51E814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469D0912-FF0A-031D-25A1-ADE76EA192D7}"/>
              </a:ext>
            </a:extLst>
          </p:cNvPr>
          <p:cNvSpPr txBox="1">
            <a:spLocks/>
          </p:cNvSpPr>
          <p:nvPr/>
        </p:nvSpPr>
        <p:spPr>
          <a:xfrm>
            <a:off x="2751154" y="6371508"/>
            <a:ext cx="9315323" cy="667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sz="2400" b="1">
                <a:solidFill>
                  <a:srgbClr val="663300"/>
                </a:solidFill>
              </a:rPr>
              <a:t>Il referendum </a:t>
            </a:r>
            <a:r>
              <a:rPr lang="it-IT" sz="2400" b="1">
                <a:solidFill>
                  <a:srgbClr val="FFFF00"/>
                </a:solidFill>
              </a:rPr>
              <a:t>sulla forma istituzionale dello Stato </a:t>
            </a:r>
          </a:p>
        </p:txBody>
      </p:sp>
      <p:pic>
        <p:nvPicPr>
          <p:cNvPr id="6" name="Picture 2" descr="Referendum del 2 giugno 1946: gli italiani scelsero la Repubblica!">
            <a:extLst>
              <a:ext uri="{FF2B5EF4-FFF2-40B4-BE49-F238E27FC236}">
                <a16:creationId xmlns:a16="http://schemas.microsoft.com/office/drawing/2014/main" id="{56C2314D-1EC5-B054-014E-832E134FD1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" r="3292" b="11133"/>
          <a:stretch/>
        </p:blipFill>
        <p:spPr bwMode="auto">
          <a:xfrm>
            <a:off x="2341581" y="95685"/>
            <a:ext cx="9315322" cy="6224651"/>
          </a:xfrm>
          <a:prstGeom prst="rect">
            <a:avLst/>
          </a:prstGeom>
          <a:noFill/>
          <a:ln w="25400">
            <a:solidFill>
              <a:srgbClr val="6633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17814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B13D2B-94A1-6B79-B613-7B4E51E814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AFE7C04-8471-BF1B-4B79-F35E332F2A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39E7DFD0-514D-5A07-BCA9-4AD4B4976C28}"/>
              </a:ext>
            </a:extLst>
          </p:cNvPr>
          <p:cNvSpPr txBox="1">
            <a:spLocks/>
          </p:cNvSpPr>
          <p:nvPr/>
        </p:nvSpPr>
        <p:spPr>
          <a:xfrm>
            <a:off x="7082326" y="6323730"/>
            <a:ext cx="4590072" cy="515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b="1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Mussolini e Hitler</a:t>
            </a:r>
          </a:p>
          <a:p>
            <a:endParaRPr lang="it-IT"/>
          </a:p>
        </p:txBody>
      </p:sp>
      <p:pic>
        <p:nvPicPr>
          <p:cNvPr id="4" name="Immagine 3" descr="Mussolini, Hitler e… gli altri a &quot;La Grande Storia&quot; - RAI Ufficio Stampa">
            <a:extLst>
              <a:ext uri="{FF2B5EF4-FFF2-40B4-BE49-F238E27FC236}">
                <a16:creationId xmlns:a16="http://schemas.microsoft.com/office/drawing/2014/main" id="{61212607-500F-B8C4-535A-B134AFF718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68" y="190500"/>
            <a:ext cx="10945440" cy="6156384"/>
          </a:xfrm>
          <a:prstGeom prst="rect">
            <a:avLst/>
          </a:prstGeom>
          <a:noFill/>
          <a:ln w="25400">
            <a:solidFill>
              <a:srgbClr val="663300"/>
            </a:solidFill>
          </a:ln>
        </p:spPr>
      </p:pic>
    </p:spTree>
    <p:extLst>
      <p:ext uri="{BB962C8B-B14F-4D97-AF65-F5344CB8AC3E}">
        <p14:creationId xmlns:p14="http://schemas.microsoft.com/office/powerpoint/2010/main" val="410640733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B13D2B-94A1-6B79-B613-7B4E51E814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469D0912-FF0A-031D-25A1-ADE76EA192D7}"/>
              </a:ext>
            </a:extLst>
          </p:cNvPr>
          <p:cNvSpPr txBox="1">
            <a:spLocks/>
          </p:cNvSpPr>
          <p:nvPr/>
        </p:nvSpPr>
        <p:spPr>
          <a:xfrm>
            <a:off x="1139279" y="5619033"/>
            <a:ext cx="3912691" cy="667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sz="2400" b="1">
                <a:solidFill>
                  <a:srgbClr val="663300"/>
                </a:solidFill>
              </a:rPr>
              <a:t>La nascita della Repubblica </a:t>
            </a:r>
          </a:p>
        </p:txBody>
      </p:sp>
      <p:pic>
        <p:nvPicPr>
          <p:cNvPr id="4" name="Picture 2" descr="2 giugno 1946: nasce la Repubblica italiana - Focus.it">
            <a:extLst>
              <a:ext uri="{FF2B5EF4-FFF2-40B4-BE49-F238E27FC236}">
                <a16:creationId xmlns:a16="http://schemas.microsoft.com/office/drawing/2014/main" id="{61D5BA67-2BC4-67A1-6127-79FCE55AB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61913"/>
            <a:ext cx="6000750" cy="3448050"/>
          </a:xfrm>
          <a:prstGeom prst="rect">
            <a:avLst/>
          </a:prstGeom>
          <a:noFill/>
          <a:ln w="25400">
            <a:solidFill>
              <a:srgbClr val="6633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Referendum 2 giugno 1946, Monarchia o Repubblica? Come votarono le regioni-  Corriere.it">
            <a:extLst>
              <a:ext uri="{FF2B5EF4-FFF2-40B4-BE49-F238E27FC236}">
                <a16:creationId xmlns:a16="http://schemas.microsoft.com/office/drawing/2014/main" id="{DB964284-0D68-3BBB-272C-76C64E9F5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743" y="3671170"/>
            <a:ext cx="6789801" cy="3124917"/>
          </a:xfrm>
          <a:prstGeom prst="rect">
            <a:avLst/>
          </a:prstGeom>
          <a:noFill/>
          <a:ln w="25400">
            <a:solidFill>
              <a:srgbClr val="6633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99228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B13D2B-94A1-6B79-B613-7B4E51E814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469D0912-FF0A-031D-25A1-ADE76EA192D7}"/>
              </a:ext>
            </a:extLst>
          </p:cNvPr>
          <p:cNvSpPr txBox="1">
            <a:spLocks/>
          </p:cNvSpPr>
          <p:nvPr/>
        </p:nvSpPr>
        <p:spPr>
          <a:xfrm>
            <a:off x="-104288" y="6447708"/>
            <a:ext cx="12192000" cy="2957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2200" b="1" i="0">
                <a:solidFill>
                  <a:srgbClr val="663300"/>
                </a:solidFill>
                <a:effectLst/>
              </a:rPr>
              <a:t>        Il Capo Provvisorio dello Stato Enrico De Nicola </a:t>
            </a:r>
            <a:r>
              <a:rPr lang="it-IT" sz="2200" b="1" i="0">
                <a:solidFill>
                  <a:srgbClr val="FFFF00"/>
                </a:solidFill>
                <a:effectLst/>
              </a:rPr>
              <a:t>firma la Costituzione Italiana, il 22 dicembre 1947</a:t>
            </a:r>
            <a:endParaRPr lang="it-IT" sz="2200" b="1">
              <a:solidFill>
                <a:srgbClr val="FFFF00"/>
              </a:solidFill>
            </a:endParaRPr>
          </a:p>
        </p:txBody>
      </p:sp>
      <p:pic>
        <p:nvPicPr>
          <p:cNvPr id="3" name="Picture 2" descr="La Costituzione italiana, 75 anni fa - RAI Ufficio Stampa">
            <a:extLst>
              <a:ext uri="{FF2B5EF4-FFF2-40B4-BE49-F238E27FC236}">
                <a16:creationId xmlns:a16="http://schemas.microsoft.com/office/drawing/2014/main" id="{802129EE-D99D-256F-4A45-55EBD0A47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09" y="133548"/>
            <a:ext cx="11191307" cy="6295110"/>
          </a:xfrm>
          <a:prstGeom prst="rect">
            <a:avLst/>
          </a:prstGeom>
          <a:noFill/>
          <a:ln w="25400">
            <a:solidFill>
              <a:srgbClr val="6633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334580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469D0912-FF0A-031D-25A1-ADE76EA192D7}"/>
              </a:ext>
            </a:extLst>
          </p:cNvPr>
          <p:cNvSpPr txBox="1">
            <a:spLocks/>
          </p:cNvSpPr>
          <p:nvPr/>
        </p:nvSpPr>
        <p:spPr>
          <a:xfrm>
            <a:off x="6381750" y="6389948"/>
            <a:ext cx="4600576" cy="667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sz="2400" b="1">
                <a:solidFill>
                  <a:srgbClr val="FFFF00"/>
                </a:solidFill>
              </a:rPr>
              <a:t>La Costituzione  della Repubblica </a:t>
            </a:r>
          </a:p>
        </p:txBody>
      </p:sp>
      <p:pic>
        <p:nvPicPr>
          <p:cNvPr id="3074" name="Picture 2" descr="La Costituzione della Repubblica italiana">
            <a:extLst>
              <a:ext uri="{FF2B5EF4-FFF2-40B4-BE49-F238E27FC236}">
                <a16:creationId xmlns:a16="http://schemas.microsoft.com/office/drawing/2014/main" id="{419BAD5D-D32A-4996-3EEA-7C3A9042D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169" y="105820"/>
            <a:ext cx="9400198" cy="6099257"/>
          </a:xfrm>
          <a:prstGeom prst="rect">
            <a:avLst/>
          </a:prstGeom>
          <a:noFill/>
          <a:ln w="25400">
            <a:solidFill>
              <a:srgbClr val="6633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C400211E-EFF5-86B0-7215-B67F170E3E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4" r="7096"/>
          <a:stretch/>
        </p:blipFill>
        <p:spPr bwMode="auto">
          <a:xfrm>
            <a:off x="161719" y="1013847"/>
            <a:ext cx="3541395" cy="3605777"/>
          </a:xfrm>
          <a:prstGeom prst="rect">
            <a:avLst/>
          </a:prstGeom>
          <a:noFill/>
          <a:ln w="25400">
            <a:solidFill>
              <a:srgbClr val="6633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396400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recki Symphony No 3 Sorrowful Songs   Lento e Largofl">
            <a:hlinkClick r:id="" action="ppaction://media"/>
            <a:extLst>
              <a:ext uri="{FF2B5EF4-FFF2-40B4-BE49-F238E27FC236}">
                <a16:creationId xmlns:a16="http://schemas.microsoft.com/office/drawing/2014/main" id="{617B04AE-BBBF-E33C-BF36-F88FB77968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71875" y="114300"/>
            <a:ext cx="8190530" cy="6552423"/>
          </a:xfrm>
          <a:prstGeom prst="rect">
            <a:avLst/>
          </a:prstGeom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1DF83A35-F6C2-4D9C-2360-5B7229A18FC8}"/>
              </a:ext>
            </a:extLst>
          </p:cNvPr>
          <p:cNvGrpSpPr/>
          <p:nvPr/>
        </p:nvGrpSpPr>
        <p:grpSpPr>
          <a:xfrm>
            <a:off x="216744" y="334152"/>
            <a:ext cx="3146027" cy="2304256"/>
            <a:chOff x="4143375" y="1801020"/>
            <a:chExt cx="3146027" cy="2304256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02680C00-9ED0-C5F6-B9E6-2499912FE6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1169" t="5942" r="10157" b="45007"/>
            <a:stretch/>
          </p:blipFill>
          <p:spPr>
            <a:xfrm>
              <a:off x="4143375" y="1801020"/>
              <a:ext cx="3146027" cy="2304256"/>
            </a:xfrm>
            <a:prstGeom prst="rect">
              <a:avLst/>
            </a:prstGeom>
            <a:ln w="25400" cmpd="thickThin">
              <a:solidFill>
                <a:srgbClr val="FFFF00"/>
              </a:solidFill>
            </a:ln>
          </p:spPr>
        </p:pic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ABCD86D5-F138-6C17-42E1-1BD0969F57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8072"/>
            <a:stretch/>
          </p:blipFill>
          <p:spPr>
            <a:xfrm>
              <a:off x="4234351" y="1939167"/>
              <a:ext cx="2905125" cy="402078"/>
            </a:xfrm>
            <a:prstGeom prst="rect">
              <a:avLst/>
            </a:prstGeom>
          </p:spPr>
        </p:pic>
      </p:grp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7D295E3-E94A-73DF-9CED-86C38B5E4841}"/>
              </a:ext>
            </a:extLst>
          </p:cNvPr>
          <p:cNvSpPr txBox="1"/>
          <p:nvPr/>
        </p:nvSpPr>
        <p:spPr>
          <a:xfrm>
            <a:off x="384305" y="6234723"/>
            <a:ext cx="3187570" cy="432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i="0" u="none" strike="noStrike">
                <a:solidFill>
                  <a:srgbClr val="FFFFFF"/>
                </a:solidFill>
                <a:effectLst/>
                <a:latin typeface="YouTube Noto"/>
                <a:hlinkClick r:id="rId7"/>
              </a:rPr>
              <a:t>https://youtu.be/miLV0o4AhE4</a:t>
            </a:r>
            <a:endParaRPr lang="it-IT" b="0" i="0" u="none" strike="noStrike">
              <a:solidFill>
                <a:srgbClr val="FFFFFF"/>
              </a:solidFill>
              <a:effectLst/>
              <a:latin typeface="YouTube Noto"/>
            </a:endParaRPr>
          </a:p>
          <a:p>
            <a:endParaRPr lang="it-IT">
              <a:solidFill>
                <a:srgbClr val="FFFFFF"/>
              </a:solidFill>
              <a:latin typeface="YouTube Noto"/>
            </a:endParaRPr>
          </a:p>
          <a:p>
            <a:endParaRPr lang="it-IT">
              <a:solidFill>
                <a:srgbClr val="FFFFFF"/>
              </a:solidFill>
              <a:latin typeface="YouTube Noto"/>
            </a:endParaRPr>
          </a:p>
          <a:p>
            <a:endParaRPr lang="it-IT">
              <a:solidFill>
                <a:srgbClr val="FFFFFF"/>
              </a:solidFill>
              <a:latin typeface="YouTube Noto"/>
            </a:endParaRPr>
          </a:p>
          <a:p>
            <a:endParaRPr lang="it-IT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FC753BE3-A8D7-104C-84AE-E3EE14D026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6744" y="2776555"/>
            <a:ext cx="3120106" cy="203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923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4AFE7C04-8471-BF1B-4B79-F35E332F2A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39E7DFD0-514D-5A07-BCA9-4AD4B4976C28}"/>
              </a:ext>
            </a:extLst>
          </p:cNvPr>
          <p:cNvSpPr txBox="1">
            <a:spLocks/>
          </p:cNvSpPr>
          <p:nvPr/>
        </p:nvSpPr>
        <p:spPr>
          <a:xfrm>
            <a:off x="5762673" y="6373572"/>
            <a:ext cx="6429327" cy="515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b="1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Soldati sfilano schierati in via dell’Impero</a:t>
            </a:r>
            <a:endParaRPr lang="it-IT">
              <a:solidFill>
                <a:srgbClr val="FFFF00"/>
              </a:solidFill>
            </a:endParaRPr>
          </a:p>
        </p:txBody>
      </p:sp>
      <p:pic>
        <p:nvPicPr>
          <p:cNvPr id="5" name="Immagine 4" descr="Soldati sfilano schierati in via dell'Impero, accolti dalla folla con il  saluto fascista, in occasione della parata militare per il compleanno del  re presenziata da Mussolini - Archivio storico Istituto Luce">
            <a:extLst>
              <a:ext uri="{FF2B5EF4-FFF2-40B4-BE49-F238E27FC236}">
                <a16:creationId xmlns:a16="http://schemas.microsoft.com/office/drawing/2014/main" id="{99AAF2F4-D439-F9DF-C369-520DCE795F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25" y="180975"/>
            <a:ext cx="8418971" cy="6164420"/>
          </a:xfrm>
          <a:prstGeom prst="rect">
            <a:avLst/>
          </a:prstGeom>
          <a:noFill/>
          <a:ln w="25400">
            <a:solidFill>
              <a:srgbClr val="663300"/>
            </a:solidFill>
          </a:ln>
        </p:spPr>
      </p:pic>
    </p:spTree>
    <p:extLst>
      <p:ext uri="{BB962C8B-B14F-4D97-AF65-F5344CB8AC3E}">
        <p14:creationId xmlns:p14="http://schemas.microsoft.com/office/powerpoint/2010/main" val="4774731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B13D2B-94A1-6B79-B613-7B4E51E814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AFE7C04-8471-BF1B-4B79-F35E332F2A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39E7DFD0-514D-5A07-BCA9-4AD4B4976C28}"/>
              </a:ext>
            </a:extLst>
          </p:cNvPr>
          <p:cNvSpPr txBox="1">
            <a:spLocks/>
          </p:cNvSpPr>
          <p:nvPr/>
        </p:nvSpPr>
        <p:spPr>
          <a:xfrm>
            <a:off x="6600263" y="6323730"/>
            <a:ext cx="5372661" cy="515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b="1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Le leggi razziali</a:t>
            </a:r>
          </a:p>
          <a:p>
            <a:endParaRPr lang="it-IT"/>
          </a:p>
        </p:txBody>
      </p:sp>
      <p:pic>
        <p:nvPicPr>
          <p:cNvPr id="5" name="Picture 2" descr="Le leggi razziali: come raccontare i bambini ai bambini - La ricerca">
            <a:extLst>
              <a:ext uri="{FF2B5EF4-FFF2-40B4-BE49-F238E27FC236}">
                <a16:creationId xmlns:a16="http://schemas.microsoft.com/office/drawing/2014/main" id="{4C16AB42-9ADF-97AF-3B78-47DA9817E5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8"/>
          <a:stretch/>
        </p:blipFill>
        <p:spPr bwMode="auto">
          <a:xfrm>
            <a:off x="81450" y="118787"/>
            <a:ext cx="6301409" cy="3588026"/>
          </a:xfrm>
          <a:prstGeom prst="rect">
            <a:avLst/>
          </a:prstGeom>
          <a:noFill/>
          <a:ln w="25400">
            <a:solidFill>
              <a:srgbClr val="6633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l manifesto della razza, ecco il testo per non dimenticare 80 anni dopo -  Società &amp; Diritti - ANSA.it">
            <a:extLst>
              <a:ext uri="{FF2B5EF4-FFF2-40B4-BE49-F238E27FC236}">
                <a16:creationId xmlns:a16="http://schemas.microsoft.com/office/drawing/2014/main" id="{B50AD81A-BA8C-1D44-5F89-5FE4A6E15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913" y="2049255"/>
            <a:ext cx="5236002" cy="4284000"/>
          </a:xfrm>
          <a:prstGeom prst="rect">
            <a:avLst/>
          </a:prstGeom>
          <a:noFill/>
          <a:ln w="25400">
            <a:solidFill>
              <a:srgbClr val="6633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87342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1699</TotalTime>
  <Words>357</Words>
  <Application>Microsoft Office PowerPoint</Application>
  <PresentationFormat>Widescreen</PresentationFormat>
  <Paragraphs>86</Paragraphs>
  <Slides>73</Slides>
  <Notes>0</Notes>
  <HiddenSlides>0</HiddenSlides>
  <MMClips>9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73</vt:i4>
      </vt:variant>
    </vt:vector>
  </HeadingPairs>
  <TitlesOfParts>
    <vt:vector size="78" baseType="lpstr">
      <vt:lpstr>Arial</vt:lpstr>
      <vt:lpstr>Calibri</vt:lpstr>
      <vt:lpstr>Calibri Light</vt:lpstr>
      <vt:lpstr>YouTube Noto</vt:lpstr>
      <vt:lpstr>Tema di Office</vt:lpstr>
      <vt:lpstr>Presentazione standard di PowerPoint</vt:lpstr>
      <vt:lpstr>BELLA CIAO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La zona libera della Carnia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Bruno Pizzamei</dc:creator>
  <cp:lastModifiedBy>Bruno Pizzamei</cp:lastModifiedBy>
  <cp:revision>46</cp:revision>
  <dcterms:created xsi:type="dcterms:W3CDTF">2023-03-31T09:45:01Z</dcterms:created>
  <dcterms:modified xsi:type="dcterms:W3CDTF">2023-04-25T16:35:48Z</dcterms:modified>
</cp:coreProperties>
</file>