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1"/>
  </p:sldMasterIdLst>
  <p:sldIdLst>
    <p:sldId id="256" r:id="rId2"/>
    <p:sldId id="258" r:id="rId3"/>
    <p:sldId id="292" r:id="rId4"/>
    <p:sldId id="288" r:id="rId5"/>
    <p:sldId id="293" r:id="rId6"/>
    <p:sldId id="290" r:id="rId7"/>
    <p:sldId id="276" r:id="rId8"/>
    <p:sldId id="277" r:id="rId9"/>
    <p:sldId id="259" r:id="rId10"/>
    <p:sldId id="260" r:id="rId11"/>
    <p:sldId id="261" r:id="rId12"/>
    <p:sldId id="263" r:id="rId13"/>
    <p:sldId id="264" r:id="rId14"/>
    <p:sldId id="266" r:id="rId15"/>
    <p:sldId id="267" r:id="rId16"/>
    <p:sldId id="268" r:id="rId17"/>
    <p:sldId id="269" r:id="rId18"/>
    <p:sldId id="270" r:id="rId19"/>
    <p:sldId id="271" r:id="rId20"/>
    <p:sldId id="272" r:id="rId21"/>
    <p:sldId id="265" r:id="rId22"/>
    <p:sldId id="279" r:id="rId23"/>
    <p:sldId id="280" r:id="rId24"/>
    <p:sldId id="281" r:id="rId25"/>
    <p:sldId id="282" r:id="rId26"/>
    <p:sldId id="283" r:id="rId27"/>
    <p:sldId id="294" r:id="rId28"/>
    <p:sldId id="295" r:id="rId29"/>
    <p:sldId id="296" r:id="rId30"/>
    <p:sldId id="300" r:id="rId31"/>
    <p:sldId id="298" r:id="rId32"/>
    <p:sldId id="285" r:id="rId33"/>
    <p:sldId id="299" r:id="rId34"/>
    <p:sldId id="278" r:id="rId35"/>
    <p:sldId id="284" r:id="rId36"/>
    <p:sldId id="297" r:id="rId37"/>
    <p:sldId id="291" r:id="rId38"/>
    <p:sldId id="286"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8" d="100"/>
          <a:sy n="68" d="100"/>
        </p:scale>
        <p:origin x="538" y="37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F0EF2E1D-5EB3-4D68-9639-946925A47F9E}" type="datetimeFigureOut">
              <a:rPr lang="it-IT" smtClean="0"/>
              <a:t>12/03/2023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0E25080-72A6-4950-ABF3-7838EDE1D6B2}" type="slidenum">
              <a:rPr lang="it-IT" smtClean="0"/>
              <a:t>‹N›</a:t>
            </a:fld>
            <a:endParaRPr lang="it-IT"/>
          </a:p>
        </p:txBody>
      </p:sp>
    </p:spTree>
    <p:extLst>
      <p:ext uri="{BB962C8B-B14F-4D97-AF65-F5344CB8AC3E}">
        <p14:creationId xmlns:p14="http://schemas.microsoft.com/office/powerpoint/2010/main" val="2470192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F0EF2E1D-5EB3-4D68-9639-946925A47F9E}" type="datetimeFigureOut">
              <a:rPr lang="it-IT" smtClean="0"/>
              <a:t>12/03/2023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F0E25080-72A6-4950-ABF3-7838EDE1D6B2}" type="slidenum">
              <a:rPr lang="it-IT" smtClean="0"/>
              <a:t>‹N›</a:t>
            </a:fld>
            <a:endParaRPr lang="it-IT"/>
          </a:p>
        </p:txBody>
      </p:sp>
    </p:spTree>
    <p:extLst>
      <p:ext uri="{BB962C8B-B14F-4D97-AF65-F5344CB8AC3E}">
        <p14:creationId xmlns:p14="http://schemas.microsoft.com/office/powerpoint/2010/main" val="3396329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F0EF2E1D-5EB3-4D68-9639-946925A47F9E}" type="datetimeFigureOut">
              <a:rPr lang="it-IT" smtClean="0"/>
              <a:t>12/03/2023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F0E25080-72A6-4950-ABF3-7838EDE1D6B2}" type="slidenum">
              <a:rPr lang="it-IT" smtClean="0"/>
              <a:t>‹N›</a:t>
            </a:fld>
            <a:endParaRPr lang="it-IT"/>
          </a:p>
        </p:txBody>
      </p:sp>
    </p:spTree>
    <p:extLst>
      <p:ext uri="{BB962C8B-B14F-4D97-AF65-F5344CB8AC3E}">
        <p14:creationId xmlns:p14="http://schemas.microsoft.com/office/powerpoint/2010/main" val="917220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F0EF2E1D-5EB3-4D68-9639-946925A47F9E}" type="datetimeFigureOut">
              <a:rPr lang="it-IT" smtClean="0"/>
              <a:t>12/03/2023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0E25080-72A6-4950-ABF3-7838EDE1D6B2}" type="slidenum">
              <a:rPr lang="it-IT" smtClean="0"/>
              <a:t>‹N›</a:t>
            </a:fld>
            <a:endParaRPr lang="it-IT"/>
          </a:p>
        </p:txBody>
      </p:sp>
    </p:spTree>
    <p:extLst>
      <p:ext uri="{BB962C8B-B14F-4D97-AF65-F5344CB8AC3E}">
        <p14:creationId xmlns:p14="http://schemas.microsoft.com/office/powerpoint/2010/main" val="3682050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F0EF2E1D-5EB3-4D68-9639-946925A47F9E}" type="datetimeFigureOut">
              <a:rPr lang="it-IT" smtClean="0"/>
              <a:t>12/03/2023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0E25080-72A6-4950-ABF3-7838EDE1D6B2}" type="slidenum">
              <a:rPr lang="it-IT" smtClean="0"/>
              <a:t>‹N›</a:t>
            </a:fld>
            <a:endParaRPr lang="it-IT"/>
          </a:p>
        </p:txBody>
      </p:sp>
    </p:spTree>
    <p:extLst>
      <p:ext uri="{BB962C8B-B14F-4D97-AF65-F5344CB8AC3E}">
        <p14:creationId xmlns:p14="http://schemas.microsoft.com/office/powerpoint/2010/main" val="2720051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Date Placeholder 7"/>
          <p:cNvSpPr>
            <a:spLocks noGrp="1"/>
          </p:cNvSpPr>
          <p:nvPr>
            <p:ph type="dt" sz="half" idx="10"/>
          </p:nvPr>
        </p:nvSpPr>
        <p:spPr/>
        <p:txBody>
          <a:bodyPr/>
          <a:lstStyle/>
          <a:p>
            <a:fld id="{F0EF2E1D-5EB3-4D68-9639-946925A47F9E}" type="datetimeFigureOut">
              <a:rPr lang="it-IT" smtClean="0"/>
              <a:t>12/03/2023</a:t>
            </a:fld>
            <a:endParaRPr lang="it-IT"/>
          </a:p>
        </p:txBody>
      </p:sp>
      <p:sp>
        <p:nvSpPr>
          <p:cNvPr id="9" name="Footer Placeholder 8"/>
          <p:cNvSpPr>
            <a:spLocks noGrp="1"/>
          </p:cNvSpPr>
          <p:nvPr>
            <p:ph type="ftr" sz="quarter" idx="11"/>
          </p:nvPr>
        </p:nvSpPr>
        <p:spPr/>
        <p:txBody>
          <a:bodyPr/>
          <a:lstStyle/>
          <a:p>
            <a:endParaRPr lang="it-IT"/>
          </a:p>
        </p:txBody>
      </p:sp>
      <p:sp>
        <p:nvSpPr>
          <p:cNvPr id="10" name="Slide Number Placeholder 9"/>
          <p:cNvSpPr>
            <a:spLocks noGrp="1"/>
          </p:cNvSpPr>
          <p:nvPr>
            <p:ph type="sldNum" sz="quarter" idx="12"/>
          </p:nvPr>
        </p:nvSpPr>
        <p:spPr/>
        <p:txBody>
          <a:bodyPr/>
          <a:lstStyle/>
          <a:p>
            <a:fld id="{F0E25080-72A6-4950-ABF3-7838EDE1D6B2}" type="slidenum">
              <a:rPr lang="it-IT" smtClean="0"/>
              <a:t>‹N›</a:t>
            </a:fld>
            <a:endParaRPr lang="it-IT"/>
          </a:p>
        </p:txBody>
      </p:sp>
    </p:spTree>
    <p:extLst>
      <p:ext uri="{BB962C8B-B14F-4D97-AF65-F5344CB8AC3E}">
        <p14:creationId xmlns:p14="http://schemas.microsoft.com/office/powerpoint/2010/main" val="1225018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2" name="Date Placeholder 1"/>
          <p:cNvSpPr>
            <a:spLocks noGrp="1"/>
          </p:cNvSpPr>
          <p:nvPr>
            <p:ph type="dt" sz="half" idx="10"/>
          </p:nvPr>
        </p:nvSpPr>
        <p:spPr/>
        <p:txBody>
          <a:bodyPr/>
          <a:lstStyle/>
          <a:p>
            <a:fld id="{F0EF2E1D-5EB3-4D68-9639-946925A47F9E}" type="datetimeFigureOut">
              <a:rPr lang="it-IT" smtClean="0"/>
              <a:t>12/03/2023</a:t>
            </a:fld>
            <a:endParaRPr lang="it-IT"/>
          </a:p>
        </p:txBody>
      </p:sp>
      <p:sp>
        <p:nvSpPr>
          <p:cNvPr id="11" name="Footer Placeholder 10"/>
          <p:cNvSpPr>
            <a:spLocks noGrp="1"/>
          </p:cNvSpPr>
          <p:nvPr>
            <p:ph type="ftr" sz="quarter" idx="11"/>
          </p:nvPr>
        </p:nvSpPr>
        <p:spPr/>
        <p:txBody>
          <a:bodyPr/>
          <a:lstStyle/>
          <a:p>
            <a:endParaRPr lang="it-IT"/>
          </a:p>
        </p:txBody>
      </p:sp>
      <p:sp>
        <p:nvSpPr>
          <p:cNvPr id="12" name="Slide Number Placeholder 11"/>
          <p:cNvSpPr>
            <a:spLocks noGrp="1"/>
          </p:cNvSpPr>
          <p:nvPr>
            <p:ph type="sldNum" sz="quarter" idx="12"/>
          </p:nvPr>
        </p:nvSpPr>
        <p:spPr/>
        <p:txBody>
          <a:bodyPr/>
          <a:lstStyle/>
          <a:p>
            <a:fld id="{F0E25080-72A6-4950-ABF3-7838EDE1D6B2}" type="slidenum">
              <a:rPr lang="it-IT" smtClean="0"/>
              <a:t>‹N›</a:t>
            </a:fld>
            <a:endParaRPr lang="it-IT"/>
          </a:p>
        </p:txBody>
      </p:sp>
    </p:spTree>
    <p:extLst>
      <p:ext uri="{BB962C8B-B14F-4D97-AF65-F5344CB8AC3E}">
        <p14:creationId xmlns:p14="http://schemas.microsoft.com/office/powerpoint/2010/main" val="2911715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it-IT"/>
              <a:t>Fare clic per modificare lo stile del titolo dello schema</a:t>
            </a:r>
            <a:endParaRPr lang="en-US" dirty="0"/>
          </a:p>
        </p:txBody>
      </p:sp>
      <p:sp>
        <p:nvSpPr>
          <p:cNvPr id="2" name="Date Placeholder 1"/>
          <p:cNvSpPr>
            <a:spLocks noGrp="1"/>
          </p:cNvSpPr>
          <p:nvPr>
            <p:ph type="dt" sz="half" idx="10"/>
          </p:nvPr>
        </p:nvSpPr>
        <p:spPr/>
        <p:txBody>
          <a:bodyPr/>
          <a:lstStyle/>
          <a:p>
            <a:fld id="{F0EF2E1D-5EB3-4D68-9639-946925A47F9E}" type="datetimeFigureOut">
              <a:rPr lang="it-IT" smtClean="0"/>
              <a:t>12/03/2023</a:t>
            </a:fld>
            <a:endParaRPr lang="it-IT"/>
          </a:p>
        </p:txBody>
      </p:sp>
      <p:sp>
        <p:nvSpPr>
          <p:cNvPr id="7" name="Footer Placeholder 6"/>
          <p:cNvSpPr>
            <a:spLocks noGrp="1"/>
          </p:cNvSpPr>
          <p:nvPr>
            <p:ph type="ftr" sz="quarter" idx="11"/>
          </p:nvPr>
        </p:nvSpPr>
        <p:spPr/>
        <p:txBody>
          <a:bodyPr/>
          <a:lstStyle/>
          <a:p>
            <a:endParaRPr lang="it-IT"/>
          </a:p>
        </p:txBody>
      </p:sp>
      <p:sp>
        <p:nvSpPr>
          <p:cNvPr id="8" name="Slide Number Placeholder 7"/>
          <p:cNvSpPr>
            <a:spLocks noGrp="1"/>
          </p:cNvSpPr>
          <p:nvPr>
            <p:ph type="sldNum" sz="quarter" idx="12"/>
          </p:nvPr>
        </p:nvSpPr>
        <p:spPr/>
        <p:txBody>
          <a:bodyPr/>
          <a:lstStyle/>
          <a:p>
            <a:fld id="{F0E25080-72A6-4950-ABF3-7838EDE1D6B2}" type="slidenum">
              <a:rPr lang="it-IT" smtClean="0"/>
              <a:t>‹N›</a:t>
            </a:fld>
            <a:endParaRPr lang="it-IT"/>
          </a:p>
        </p:txBody>
      </p:sp>
    </p:spTree>
    <p:extLst>
      <p:ext uri="{BB962C8B-B14F-4D97-AF65-F5344CB8AC3E}">
        <p14:creationId xmlns:p14="http://schemas.microsoft.com/office/powerpoint/2010/main" val="880560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0EF2E1D-5EB3-4D68-9639-946925A47F9E}" type="datetimeFigureOut">
              <a:rPr lang="it-IT" smtClean="0"/>
              <a:t>12/03/2023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0E25080-72A6-4950-ABF3-7838EDE1D6B2}" type="slidenum">
              <a:rPr lang="it-IT" smtClean="0"/>
              <a:t>‹N›</a:t>
            </a:fld>
            <a:endParaRPr lang="it-IT"/>
          </a:p>
        </p:txBody>
      </p:sp>
    </p:spTree>
    <p:extLst>
      <p:ext uri="{BB962C8B-B14F-4D97-AF65-F5344CB8AC3E}">
        <p14:creationId xmlns:p14="http://schemas.microsoft.com/office/powerpoint/2010/main" val="1902905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it-IT"/>
              <a:t>Fare clic per modificare lo stile del titolo dello schema</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8" name="Date Placeholder 7"/>
          <p:cNvSpPr>
            <a:spLocks noGrp="1"/>
          </p:cNvSpPr>
          <p:nvPr>
            <p:ph type="dt" sz="half" idx="10"/>
          </p:nvPr>
        </p:nvSpPr>
        <p:spPr/>
        <p:txBody>
          <a:bodyPr/>
          <a:lstStyle/>
          <a:p>
            <a:fld id="{F0EF2E1D-5EB3-4D68-9639-946925A47F9E}" type="datetimeFigureOut">
              <a:rPr lang="it-IT" smtClean="0"/>
              <a:t>12/03/2023</a:t>
            </a:fld>
            <a:endParaRPr lang="it-IT"/>
          </a:p>
        </p:txBody>
      </p:sp>
      <p:sp>
        <p:nvSpPr>
          <p:cNvPr id="9" name="Footer Placeholder 8"/>
          <p:cNvSpPr>
            <a:spLocks noGrp="1"/>
          </p:cNvSpPr>
          <p:nvPr>
            <p:ph type="ftr" sz="quarter" idx="11"/>
          </p:nvPr>
        </p:nvSpPr>
        <p:spPr/>
        <p:txBody>
          <a:bodyPr/>
          <a:lstStyle/>
          <a:p>
            <a:endParaRPr lang="it-IT"/>
          </a:p>
        </p:txBody>
      </p:sp>
      <p:sp>
        <p:nvSpPr>
          <p:cNvPr id="10" name="Slide Number Placeholder 9"/>
          <p:cNvSpPr>
            <a:spLocks noGrp="1"/>
          </p:cNvSpPr>
          <p:nvPr>
            <p:ph type="sldNum" sz="quarter" idx="12"/>
          </p:nvPr>
        </p:nvSpPr>
        <p:spPr/>
        <p:txBody>
          <a:bodyPr/>
          <a:lstStyle/>
          <a:p>
            <a:fld id="{F0E25080-72A6-4950-ABF3-7838EDE1D6B2}" type="slidenum">
              <a:rPr lang="it-IT" smtClean="0"/>
              <a:t>‹N›</a:t>
            </a:fld>
            <a:endParaRPr lang="it-IT"/>
          </a:p>
        </p:txBody>
      </p:sp>
    </p:spTree>
    <p:extLst>
      <p:ext uri="{BB962C8B-B14F-4D97-AF65-F5344CB8AC3E}">
        <p14:creationId xmlns:p14="http://schemas.microsoft.com/office/powerpoint/2010/main" val="2442305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8" name="Date Placeholder 7"/>
          <p:cNvSpPr>
            <a:spLocks noGrp="1"/>
          </p:cNvSpPr>
          <p:nvPr>
            <p:ph type="dt" sz="half" idx="10"/>
          </p:nvPr>
        </p:nvSpPr>
        <p:spPr/>
        <p:txBody>
          <a:bodyPr/>
          <a:lstStyle/>
          <a:p>
            <a:fld id="{F0EF2E1D-5EB3-4D68-9639-946925A47F9E}" type="datetimeFigureOut">
              <a:rPr lang="it-IT" smtClean="0"/>
              <a:t>12/03/2023</a:t>
            </a:fld>
            <a:endParaRPr lang="it-IT"/>
          </a:p>
        </p:txBody>
      </p:sp>
      <p:sp>
        <p:nvSpPr>
          <p:cNvPr id="9" name="Footer Placeholder 8"/>
          <p:cNvSpPr>
            <a:spLocks noGrp="1"/>
          </p:cNvSpPr>
          <p:nvPr>
            <p:ph type="ftr" sz="quarter" idx="11"/>
          </p:nvPr>
        </p:nvSpPr>
        <p:spPr>
          <a:xfrm>
            <a:off x="3499101" y="6356350"/>
            <a:ext cx="5911517" cy="365125"/>
          </a:xfrm>
        </p:spPr>
        <p:txBody>
          <a:bodyPr/>
          <a:lstStyle/>
          <a:p>
            <a:endParaRPr lang="it-IT"/>
          </a:p>
        </p:txBody>
      </p:sp>
      <p:sp>
        <p:nvSpPr>
          <p:cNvPr id="10" name="Slide Number Placeholder 9"/>
          <p:cNvSpPr>
            <a:spLocks noGrp="1"/>
          </p:cNvSpPr>
          <p:nvPr>
            <p:ph type="sldNum" sz="quarter" idx="12"/>
          </p:nvPr>
        </p:nvSpPr>
        <p:spPr/>
        <p:txBody>
          <a:bodyPr/>
          <a:lstStyle/>
          <a:p>
            <a:fld id="{F0E25080-72A6-4950-ABF3-7838EDE1D6B2}" type="slidenum">
              <a:rPr lang="it-IT" smtClean="0"/>
              <a:t>‹N›</a:t>
            </a:fld>
            <a:endParaRPr lang="it-IT"/>
          </a:p>
        </p:txBody>
      </p:sp>
    </p:spTree>
    <p:extLst>
      <p:ext uri="{BB962C8B-B14F-4D97-AF65-F5344CB8AC3E}">
        <p14:creationId xmlns:p14="http://schemas.microsoft.com/office/powerpoint/2010/main" val="3872646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F0EF2E1D-5EB3-4D68-9639-946925A47F9E}" type="datetimeFigureOut">
              <a:rPr lang="it-IT" smtClean="0"/>
              <a:t>12/03/2023</a:t>
            </a:fld>
            <a:endParaRPr lang="it-IT"/>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it-IT"/>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F0E25080-72A6-4950-ABF3-7838EDE1D6B2}" type="slidenum">
              <a:rPr lang="it-IT" smtClean="0"/>
              <a:t>‹N›</a:t>
            </a:fld>
            <a:endParaRPr lang="it-IT"/>
          </a:p>
        </p:txBody>
      </p:sp>
    </p:spTree>
    <p:extLst>
      <p:ext uri="{BB962C8B-B14F-4D97-AF65-F5344CB8AC3E}">
        <p14:creationId xmlns:p14="http://schemas.microsoft.com/office/powerpoint/2010/main" val="68105871"/>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youtu.be/wM-x3pUcdeo"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51C5B8-F535-4262-971B-8CE50A1269F8}"/>
              </a:ext>
            </a:extLst>
          </p:cNvPr>
          <p:cNvSpPr>
            <a:spLocks noGrp="1"/>
          </p:cNvSpPr>
          <p:nvPr>
            <p:ph type="ctrTitle"/>
          </p:nvPr>
        </p:nvSpPr>
        <p:spPr>
          <a:xfrm>
            <a:off x="289249" y="1847462"/>
            <a:ext cx="5320965" cy="3321697"/>
          </a:xfrm>
        </p:spPr>
        <p:txBody>
          <a:bodyPr anchor="b">
            <a:normAutofit/>
          </a:bodyPr>
          <a:lstStyle/>
          <a:p>
            <a:pPr algn="ctr"/>
            <a:r>
              <a:rPr lang="it-IT" sz="7200">
                <a:solidFill>
                  <a:srgbClr val="002060"/>
                </a:solidFill>
                <a:latin typeface="Calibri" panose="020F0502020204030204" pitchFamily="34" charset="0"/>
                <a:ea typeface="Calibri" panose="020F0502020204030204" pitchFamily="34" charset="0"/>
              </a:rPr>
              <a:t>Il pigreco </a:t>
            </a:r>
            <a:br>
              <a:rPr lang="it-IT" sz="7200">
                <a:solidFill>
                  <a:srgbClr val="002060"/>
                </a:solidFill>
                <a:latin typeface="Calibri" panose="020F0502020204030204" pitchFamily="34" charset="0"/>
                <a:ea typeface="Calibri" panose="020F0502020204030204" pitchFamily="34" charset="0"/>
              </a:rPr>
            </a:br>
            <a:r>
              <a:rPr lang="it-IT" sz="7200">
                <a:solidFill>
                  <a:srgbClr val="002060"/>
                </a:solidFill>
                <a:latin typeface="Calibri" panose="020F0502020204030204" pitchFamily="34" charset="0"/>
                <a:ea typeface="Calibri" panose="020F0502020204030204" pitchFamily="34" charset="0"/>
              </a:rPr>
              <a:t>e la sua storia</a:t>
            </a:r>
            <a:br>
              <a:rPr lang="it-IT" sz="7200">
                <a:effectLst/>
                <a:latin typeface="Calibri" panose="020F0502020204030204" pitchFamily="34" charset="0"/>
                <a:ea typeface="Calibri" panose="020F0502020204030204" pitchFamily="34" charset="0"/>
              </a:rPr>
            </a:br>
            <a:endParaRPr lang="it-IT" sz="7200"/>
          </a:p>
        </p:txBody>
      </p:sp>
      <p:pic>
        <p:nvPicPr>
          <p:cNvPr id="4" name="Immagine 3">
            <a:extLst>
              <a:ext uri="{FF2B5EF4-FFF2-40B4-BE49-F238E27FC236}">
                <a16:creationId xmlns:a16="http://schemas.microsoft.com/office/drawing/2014/main" id="{4247A7D2-9BD1-4433-84D7-F745D572B8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5918124" y="566916"/>
            <a:ext cx="5905476" cy="5724168"/>
          </a:xfrm>
          <a:prstGeom prst="rect">
            <a:avLst/>
          </a:prstGeom>
          <a:noFill/>
        </p:spPr>
      </p:pic>
    </p:spTree>
    <p:extLst>
      <p:ext uri="{BB962C8B-B14F-4D97-AF65-F5344CB8AC3E}">
        <p14:creationId xmlns:p14="http://schemas.microsoft.com/office/powerpoint/2010/main" val="194405873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
            <a:extLst>
              <a:ext uri="{FF2B5EF4-FFF2-40B4-BE49-F238E27FC236}">
                <a16:creationId xmlns:a16="http://schemas.microsoft.com/office/drawing/2014/main" id="{1A5B14DC-E5FB-4C49-BD41-44C0AA6CEA81}"/>
              </a:ext>
            </a:extLst>
          </p:cNvPr>
          <p:cNvSpPr txBox="1">
            <a:spLocks/>
          </p:cNvSpPr>
          <p:nvPr/>
        </p:nvSpPr>
        <p:spPr>
          <a:xfrm>
            <a:off x="0" y="756813"/>
            <a:ext cx="3433732" cy="16223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it-IT" b="1">
                <a:solidFill>
                  <a:srgbClr val="002060"/>
                </a:solidFill>
                <a:latin typeface="Calibri" panose="020F0502020204030204" pitchFamily="34" charset="0"/>
                <a:ea typeface="Times New Roman" panose="02020603050405020304" pitchFamily="18" charset="0"/>
                <a:cs typeface="Calibri" panose="020F0502020204030204" pitchFamily="34" charset="0"/>
              </a:rPr>
              <a:t>Estensione dei campi numerici</a:t>
            </a:r>
            <a:endParaRPr lang="it-IT">
              <a:solidFill>
                <a:srgbClr val="002060"/>
              </a:solidFill>
              <a:latin typeface="Calibri" panose="020F0502020204030204" pitchFamily="34" charset="0"/>
              <a:cs typeface="Calibri" panose="020F0502020204030204" pitchFamily="34" charset="0"/>
            </a:endParaRPr>
          </a:p>
        </p:txBody>
      </p:sp>
      <p:sp>
        <p:nvSpPr>
          <p:cNvPr id="18" name="Segnaposto contenuto 2">
            <a:extLst>
              <a:ext uri="{FF2B5EF4-FFF2-40B4-BE49-F238E27FC236}">
                <a16:creationId xmlns:a16="http://schemas.microsoft.com/office/drawing/2014/main" id="{A58FC4F7-01ED-4D95-999C-38CCB11BEB82}"/>
              </a:ext>
            </a:extLst>
          </p:cNvPr>
          <p:cNvSpPr txBox="1">
            <a:spLocks/>
          </p:cNvSpPr>
          <p:nvPr/>
        </p:nvSpPr>
        <p:spPr>
          <a:xfrm>
            <a:off x="3433732" y="756813"/>
            <a:ext cx="8332170" cy="5411512"/>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just">
              <a:lnSpc>
                <a:spcPct val="150000"/>
              </a:lnSpc>
              <a:buFont typeface="Wingdings 2" pitchFamily="18" charset="2"/>
              <a:buNone/>
            </a:pPr>
            <a:r>
              <a:rPr lang="it-IT" sz="2600">
                <a:solidFill>
                  <a:schemeClr val="tx1"/>
                </a:solidFill>
                <a:latin typeface="Calibri" panose="020F0502020204030204" pitchFamily="34" charset="0"/>
                <a:ea typeface="Calibri" panose="020F0502020204030204" pitchFamily="34" charset="0"/>
                <a:cs typeface="Times New Roman" panose="02020603050405020304" pitchFamily="18" charset="0"/>
              </a:rPr>
              <a:t>L’estensione si è resa necessaria per descrivere </a:t>
            </a:r>
            <a:r>
              <a:rPr lang="it-IT" sz="2600">
                <a:solidFill>
                  <a:schemeClr val="tx1"/>
                </a:solidFill>
                <a:latin typeface="Calibri" panose="020F0502020204030204" pitchFamily="34" charset="0"/>
                <a:ea typeface="Calibri" panose="020F0502020204030204" pitchFamily="34" charset="0"/>
                <a:cs typeface="Calibri" panose="020F0502020204030204" pitchFamily="34" charset="0"/>
              </a:rPr>
              <a:t>grandezze con estensione in due versi opposti (es. temperatura e altitudine) e per misurare delle quantità, come lunghezze, aree, pesi, tempi, grandezze suddivisibili in parti "piccole quanto si vuole". </a:t>
            </a:r>
          </a:p>
          <a:p>
            <a:pPr marL="0" indent="0" algn="just">
              <a:lnSpc>
                <a:spcPct val="150000"/>
              </a:lnSpc>
              <a:buFont typeface="Wingdings 2" pitchFamily="18" charset="2"/>
              <a:buNone/>
            </a:pPr>
            <a:r>
              <a:rPr lang="it-IT" sz="2600">
                <a:solidFill>
                  <a:schemeClr val="tx1"/>
                </a:solidFill>
                <a:latin typeface="Calibri" panose="020F0502020204030204" pitchFamily="34" charset="0"/>
                <a:ea typeface="Calibri" panose="020F0502020204030204" pitchFamily="34" charset="0"/>
                <a:cs typeface="Calibri" panose="020F0502020204030204" pitchFamily="34" charset="0"/>
              </a:rPr>
              <a:t>Un altro motivo per l’ampliamento degli insiemi numerici nasce dalla necessità di dare sempre significato al risultato delle operazioni inverse sottrazione e divisione</a:t>
            </a:r>
            <a:r>
              <a:rPr lang="it-IT" sz="180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it-IT" sz="180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endParaRPr lang="it-IT"/>
          </a:p>
        </p:txBody>
      </p:sp>
      <p:pic>
        <p:nvPicPr>
          <p:cNvPr id="2" name="Picture 2" descr="Diagramma di Venn di alcuni insiemi numerici notevoli">
            <a:extLst>
              <a:ext uri="{FF2B5EF4-FFF2-40B4-BE49-F238E27FC236}">
                <a16:creationId xmlns:a16="http://schemas.microsoft.com/office/drawing/2014/main" id="{719152C6-DC55-F240-FF0A-271ECA8CBF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39" y="2363020"/>
            <a:ext cx="3113855" cy="3113855"/>
          </a:xfrm>
          <a:prstGeom prst="rect">
            <a:avLst/>
          </a:prstGeom>
          <a:noFill/>
          <a:ln w="25400">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6162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Segnaposto contenuto 2">
                <a:extLst>
                  <a:ext uri="{FF2B5EF4-FFF2-40B4-BE49-F238E27FC236}">
                    <a16:creationId xmlns:a16="http://schemas.microsoft.com/office/drawing/2014/main" id="{31F966B3-EA76-49BA-AEE2-4AF616C62A07}"/>
                  </a:ext>
                </a:extLst>
              </p:cNvPr>
              <p:cNvSpPr>
                <a:spLocks noGrp="1"/>
              </p:cNvSpPr>
              <p:nvPr>
                <p:ph idx="1"/>
              </p:nvPr>
            </p:nvSpPr>
            <p:spPr>
              <a:xfrm>
                <a:off x="3637334" y="927000"/>
                <a:ext cx="7632000" cy="5004000"/>
              </a:xfrm>
            </p:spPr>
            <p:txBody>
              <a:bodyPr>
                <a:noAutofit/>
              </a:bodyPr>
              <a:lstStyle/>
              <a:p>
                <a:pPr marL="0" indent="0" algn="just">
                  <a:lnSpc>
                    <a:spcPct val="150000"/>
                  </a:lnSpc>
                  <a:spcBef>
                    <a:spcPts val="0"/>
                  </a:spcBef>
                  <a:buNone/>
                </a:pPr>
                <a:r>
                  <a:rPr lang="it-IT" sz="2600">
                    <a:solidFill>
                      <a:srgbClr val="000000"/>
                    </a:solidFill>
                    <a:latin typeface="Calibri" panose="020F0502020204030204" pitchFamily="34" charset="0"/>
                    <a:ea typeface="Times New Roman" panose="02020603050405020304" pitchFamily="18" charset="0"/>
                    <a:cs typeface="Calibri" panose="020F0502020204030204" pitchFamily="34" charset="0"/>
                  </a:rPr>
                  <a:t>L’introduzione di nuovi numeri non è conclusa. Esiste la necessità di rendere sempre possibile l’estrazione di radice, inversa dell’elevamento a potenza.          </a:t>
                </a:r>
                <a:endParaRPr lang="it-IT" sz="2600">
                  <a:latin typeface="Calibri" panose="020F0502020204030204" pitchFamily="34" charset="0"/>
                  <a:cs typeface="Calibri" panose="020F0502020204030204" pitchFamily="34" charset="0"/>
                </a:endParaRPr>
              </a:p>
              <a:p>
                <a:pPr marL="0" indent="0" algn="just">
                  <a:lnSpc>
                    <a:spcPct val="150000"/>
                  </a:lnSpc>
                  <a:spcBef>
                    <a:spcPts val="0"/>
                  </a:spcBef>
                  <a:buNone/>
                </a:pPr>
                <a:r>
                  <a:rPr lang="it-IT" sz="2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Ricordiamo ad esempio che la diagonale del quadrato di lato </a:t>
                </a:r>
                <a:r>
                  <a:rPr lang="it-IT" sz="26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t>
                </a:r>
                <a:r>
                  <a:rPr lang="it-IT" sz="2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vale </a:t>
                </a:r>
                <a:r>
                  <a:rPr lang="it-IT" sz="26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t>
                </a:r>
                <a:r>
                  <a:rPr lang="it-IT" sz="2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14:m>
                  <m:oMath xmlns:m="http://schemas.openxmlformats.org/officeDocument/2006/math">
                    <m:rad>
                      <m:radPr>
                        <m:degHide m:val="on"/>
                        <m:ctrlPr>
                          <a:rPr lang="it-IT" sz="2600" i="1">
                            <a:effectLst/>
                            <a:latin typeface="Cambria Math" panose="02040503050406030204" pitchFamily="18" charset="0"/>
                            <a:ea typeface="Times New Roman" panose="02020603050405020304" pitchFamily="18" charset="0"/>
                            <a:cs typeface="Calibri" panose="020F0502020204030204" pitchFamily="34" charset="0"/>
                          </a:rPr>
                        </m:ctrlPr>
                      </m:radPr>
                      <m:deg/>
                      <m:e>
                        <m:r>
                          <a:rPr lang="it-IT" sz="26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2</m:t>
                        </m:r>
                      </m:e>
                    </m:rad>
                  </m:oMath>
                </a14:m>
                <a:r>
                  <a:rPr lang="it-IT" sz="2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it-IT" sz="2600">
                  <a:effectLst/>
                  <a:latin typeface="Calibri" panose="020F0502020204030204" pitchFamily="34" charset="0"/>
                  <a:ea typeface="Times New Roman" panose="02020603050405020304" pitchFamily="18" charset="0"/>
                  <a:cs typeface="Calibri" panose="020F0502020204030204" pitchFamily="34" charset="0"/>
                </a:endParaRPr>
              </a:p>
              <a:p>
                <a:pPr marL="0" indent="0" algn="just">
                  <a:lnSpc>
                    <a:spcPct val="150000"/>
                  </a:lnSpc>
                  <a:spcBef>
                    <a:spcPts val="0"/>
                  </a:spcBef>
                  <a:buNone/>
                </a:pPr>
                <a:r>
                  <a:rPr lang="it-IT" sz="2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Posso dimostrare che </a:t>
                </a:r>
                <a14:m>
                  <m:oMath xmlns:m="http://schemas.openxmlformats.org/officeDocument/2006/math">
                    <m:rad>
                      <m:radPr>
                        <m:degHide m:val="on"/>
                        <m:ctrlPr>
                          <a:rPr lang="it-IT" sz="2600" i="1">
                            <a:effectLst/>
                            <a:latin typeface="Cambria Math" panose="02040503050406030204" pitchFamily="18" charset="0"/>
                            <a:ea typeface="Times New Roman" panose="02020603050405020304" pitchFamily="18" charset="0"/>
                            <a:cs typeface="Calibri" panose="020F0502020204030204" pitchFamily="34" charset="0"/>
                          </a:rPr>
                        </m:ctrlPr>
                      </m:radPr>
                      <m:deg/>
                      <m:e>
                        <m:r>
                          <a:rPr lang="it-IT" sz="26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2</m:t>
                        </m:r>
                      </m:e>
                    </m:rad>
                  </m:oMath>
                </a14:m>
                <a:r>
                  <a:rPr lang="it-IT" sz="2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non è un numero razionale. Devo allora introdurre i </a:t>
                </a:r>
                <a:r>
                  <a:rPr lang="it-IT" sz="2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numeri irrazionali </a:t>
                </a:r>
                <a:r>
                  <a:rPr lang="it-IT" sz="2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che assieme ai </a:t>
                </a:r>
                <a:r>
                  <a:rPr lang="it-IT" sz="2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numeri razionali</a:t>
                </a:r>
                <a:r>
                  <a:rPr lang="it-IT" sz="2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costituiscono l’insieme dei </a:t>
                </a:r>
                <a:r>
                  <a:rPr lang="it-IT" sz="2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numeri reali</a:t>
                </a:r>
                <a:r>
                  <a:rPr lang="it-IT"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it-IT" sz="2400">
                  <a:effectLst/>
                  <a:latin typeface="Calibri" panose="020F0502020204030204" pitchFamily="34" charset="0"/>
                  <a:ea typeface="Times New Roman" panose="02020603050405020304" pitchFamily="18" charset="0"/>
                  <a:cs typeface="Calibri" panose="020F0502020204030204" pitchFamily="34" charset="0"/>
                </a:endParaRPr>
              </a:p>
              <a:p>
                <a:endParaRPr lang="it-IT"/>
              </a:p>
            </p:txBody>
          </p:sp>
        </mc:Choice>
        <mc:Fallback xmlns="">
          <p:sp>
            <p:nvSpPr>
              <p:cNvPr id="3" name="Segnaposto contenuto 2">
                <a:extLst>
                  <a:ext uri="{FF2B5EF4-FFF2-40B4-BE49-F238E27FC236}">
                    <a16:creationId xmlns:a16="http://schemas.microsoft.com/office/drawing/2014/main" id="{31F966B3-EA76-49BA-AEE2-4AF616C62A07}"/>
                  </a:ext>
                </a:extLst>
              </p:cNvPr>
              <p:cNvSpPr>
                <a:spLocks noGrp="1" noRot="1" noChangeAspect="1" noMove="1" noResize="1" noEditPoints="1" noAdjustHandles="1" noChangeArrowheads="1" noChangeShapeType="1" noTextEdit="1"/>
              </p:cNvSpPr>
              <p:nvPr>
                <p:ph idx="1"/>
              </p:nvPr>
            </p:nvSpPr>
            <p:spPr>
              <a:xfrm>
                <a:off x="3637334" y="927000"/>
                <a:ext cx="7632000" cy="5004000"/>
              </a:xfrm>
              <a:blipFill>
                <a:blip r:embed="rId2"/>
                <a:stretch>
                  <a:fillRect l="-1438" t="-8039" r="-1438" b="-3167"/>
                </a:stretch>
              </a:blipFill>
            </p:spPr>
            <p:txBody>
              <a:bodyPr/>
              <a:lstStyle/>
              <a:p>
                <a:r>
                  <a:rPr lang="it-IT">
                    <a:noFill/>
                  </a:rPr>
                  <a:t> </a:t>
                </a:r>
              </a:p>
            </p:txBody>
          </p:sp>
        </mc:Fallback>
      </mc:AlternateContent>
      <p:grpSp>
        <p:nvGrpSpPr>
          <p:cNvPr id="9" name="Gruppo 8">
            <a:extLst>
              <a:ext uri="{FF2B5EF4-FFF2-40B4-BE49-F238E27FC236}">
                <a16:creationId xmlns:a16="http://schemas.microsoft.com/office/drawing/2014/main" id="{8259B006-CD89-461A-9148-E10E244C6A8E}"/>
              </a:ext>
            </a:extLst>
          </p:cNvPr>
          <p:cNvGrpSpPr/>
          <p:nvPr/>
        </p:nvGrpSpPr>
        <p:grpSpPr>
          <a:xfrm>
            <a:off x="474670" y="2745572"/>
            <a:ext cx="2524125" cy="2999766"/>
            <a:chOff x="9153525" y="3505199"/>
            <a:chExt cx="2524125" cy="2999766"/>
          </a:xfrm>
        </p:grpSpPr>
        <p:sp>
          <p:nvSpPr>
            <p:cNvPr id="4" name="Rettangolo 3">
              <a:extLst>
                <a:ext uri="{FF2B5EF4-FFF2-40B4-BE49-F238E27FC236}">
                  <a16:creationId xmlns:a16="http://schemas.microsoft.com/office/drawing/2014/main" id="{F7BBA111-EB19-488F-B0C5-ED0E51094B4A}"/>
                </a:ext>
              </a:extLst>
            </p:cNvPr>
            <p:cNvSpPr/>
            <p:nvPr/>
          </p:nvSpPr>
          <p:spPr>
            <a:xfrm>
              <a:off x="9157607" y="3505199"/>
              <a:ext cx="2520043" cy="2520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 name="Connettore 2 5">
              <a:extLst>
                <a:ext uri="{FF2B5EF4-FFF2-40B4-BE49-F238E27FC236}">
                  <a16:creationId xmlns:a16="http://schemas.microsoft.com/office/drawing/2014/main" id="{27EF8BA5-99C7-4CBA-91C8-23A1B6103949}"/>
                </a:ext>
              </a:extLst>
            </p:cNvPr>
            <p:cNvCxnSpPr/>
            <p:nvPr/>
          </p:nvCxnSpPr>
          <p:spPr>
            <a:xfrm flipH="1">
              <a:off x="9153525" y="3505200"/>
              <a:ext cx="2524125" cy="2514600"/>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3B04D0D5-98DA-4D27-B7BD-B8F4C539B5E9}"/>
                    </a:ext>
                  </a:extLst>
                </p:cNvPr>
                <p:cNvSpPr txBox="1"/>
                <p:nvPr/>
              </p:nvSpPr>
              <p:spPr>
                <a:xfrm>
                  <a:off x="9877425" y="4188560"/>
                  <a:ext cx="685800" cy="57394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it-IT" sz="2800" b="1" i="1" smtClean="0">
                            <a:effectLst/>
                            <a:latin typeface="Cambria Math" panose="02040503050406030204" pitchFamily="18" charset="0"/>
                            <a:ea typeface="Times New Roman" panose="02020603050405020304" pitchFamily="18" charset="0"/>
                            <a:cs typeface="Calibri" panose="020F0502020204030204" pitchFamily="34" charset="0"/>
                          </a:rPr>
                          <m:t>𝒍</m:t>
                        </m:r>
                        <m:rad>
                          <m:radPr>
                            <m:degHide m:val="on"/>
                            <m:ctrlPr>
                              <a:rPr lang="it-IT" sz="2800" i="1" smtClean="0">
                                <a:effectLst/>
                                <a:latin typeface="Cambria Math" panose="02040503050406030204" pitchFamily="18" charset="0"/>
                                <a:ea typeface="Times New Roman" panose="02020603050405020304" pitchFamily="18" charset="0"/>
                                <a:cs typeface="Calibri" panose="020F0502020204030204" pitchFamily="34" charset="0"/>
                              </a:rPr>
                            </m:ctrlPr>
                          </m:radPr>
                          <m:deg/>
                          <m:e>
                            <m:r>
                              <a:rPr lang="it-IT" sz="28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2</m:t>
                            </m:r>
                          </m:e>
                        </m:rad>
                      </m:oMath>
                    </m:oMathPara>
                  </a14:m>
                  <a:endParaRPr lang="it-IT" sz="2800"/>
                </a:p>
              </p:txBody>
            </p:sp>
          </mc:Choice>
          <mc:Fallback xmlns="">
            <p:sp>
              <p:nvSpPr>
                <p:cNvPr id="7" name="CasellaDiTesto 6">
                  <a:extLst>
                    <a:ext uri="{FF2B5EF4-FFF2-40B4-BE49-F238E27FC236}">
                      <a16:creationId xmlns:a16="http://schemas.microsoft.com/office/drawing/2014/main" id="{3B04D0D5-98DA-4D27-B7BD-B8F4C539B5E9}"/>
                    </a:ext>
                  </a:extLst>
                </p:cNvPr>
                <p:cNvSpPr txBox="1">
                  <a:spLocks noRot="1" noChangeAspect="1" noMove="1" noResize="1" noEditPoints="1" noAdjustHandles="1" noChangeArrowheads="1" noChangeShapeType="1" noTextEdit="1"/>
                </p:cNvSpPr>
                <p:nvPr/>
              </p:nvSpPr>
              <p:spPr>
                <a:xfrm>
                  <a:off x="9877425" y="4188560"/>
                  <a:ext cx="685800" cy="573940"/>
                </a:xfrm>
                <a:prstGeom prst="rect">
                  <a:avLst/>
                </a:prstGeom>
                <a:blipFill>
                  <a:blip r:embed="rId3"/>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E91EB10F-1A9C-4A18-8A07-E5BC031D347B}"/>
                    </a:ext>
                  </a:extLst>
                </p:cNvPr>
                <p:cNvSpPr txBox="1"/>
                <p:nvPr/>
              </p:nvSpPr>
              <p:spPr>
                <a:xfrm>
                  <a:off x="10144125" y="5981745"/>
                  <a:ext cx="685800"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it-IT" sz="2800" b="1" i="1" smtClean="0">
                            <a:effectLst/>
                            <a:latin typeface="Cambria Math" panose="02040503050406030204" pitchFamily="18" charset="0"/>
                            <a:ea typeface="Times New Roman" panose="02020603050405020304" pitchFamily="18" charset="0"/>
                            <a:cs typeface="Calibri" panose="020F0502020204030204" pitchFamily="34" charset="0"/>
                          </a:rPr>
                          <m:t>𝒍</m:t>
                        </m:r>
                      </m:oMath>
                    </m:oMathPara>
                  </a14:m>
                  <a:endParaRPr lang="it-IT" sz="2800" b="1" i="1"/>
                </a:p>
              </p:txBody>
            </p:sp>
          </mc:Choice>
          <mc:Fallback xmlns="">
            <p:sp>
              <p:nvSpPr>
                <p:cNvPr id="8" name="CasellaDiTesto 7">
                  <a:extLst>
                    <a:ext uri="{FF2B5EF4-FFF2-40B4-BE49-F238E27FC236}">
                      <a16:creationId xmlns:a16="http://schemas.microsoft.com/office/drawing/2014/main" id="{E91EB10F-1A9C-4A18-8A07-E5BC031D347B}"/>
                    </a:ext>
                  </a:extLst>
                </p:cNvPr>
                <p:cNvSpPr txBox="1">
                  <a:spLocks noRot="1" noChangeAspect="1" noMove="1" noResize="1" noEditPoints="1" noAdjustHandles="1" noChangeArrowheads="1" noChangeShapeType="1" noTextEdit="1"/>
                </p:cNvSpPr>
                <p:nvPr/>
              </p:nvSpPr>
              <p:spPr>
                <a:xfrm>
                  <a:off x="10144125" y="5981745"/>
                  <a:ext cx="685800" cy="523220"/>
                </a:xfrm>
                <a:prstGeom prst="rect">
                  <a:avLst/>
                </a:prstGeom>
                <a:blipFill>
                  <a:blip r:embed="rId4"/>
                  <a:stretch>
                    <a:fillRect/>
                  </a:stretch>
                </a:blipFill>
              </p:spPr>
              <p:txBody>
                <a:bodyPr/>
                <a:lstStyle/>
                <a:p>
                  <a:r>
                    <a:rPr lang="it-IT">
                      <a:noFill/>
                    </a:rPr>
                    <a:t> </a:t>
                  </a:r>
                </a:p>
              </p:txBody>
            </p:sp>
          </mc:Fallback>
        </mc:AlternateContent>
      </p:grpSp>
      <p:sp>
        <p:nvSpPr>
          <p:cNvPr id="10" name="Segnaposto contenuto 2">
            <a:extLst>
              <a:ext uri="{FF2B5EF4-FFF2-40B4-BE49-F238E27FC236}">
                <a16:creationId xmlns:a16="http://schemas.microsoft.com/office/drawing/2014/main" id="{77483C22-FBE1-4A09-86BB-2230202A13E3}"/>
              </a:ext>
            </a:extLst>
          </p:cNvPr>
          <p:cNvSpPr txBox="1">
            <a:spLocks/>
          </p:cNvSpPr>
          <p:nvPr/>
        </p:nvSpPr>
        <p:spPr>
          <a:xfrm>
            <a:off x="3730641" y="881886"/>
            <a:ext cx="7989628" cy="11273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endParaRPr lang="it-IT"/>
          </a:p>
        </p:txBody>
      </p:sp>
      <p:sp>
        <p:nvSpPr>
          <p:cNvPr id="11" name="Titolo 1">
            <a:extLst>
              <a:ext uri="{FF2B5EF4-FFF2-40B4-BE49-F238E27FC236}">
                <a16:creationId xmlns:a16="http://schemas.microsoft.com/office/drawing/2014/main" id="{76293B60-54AE-4A01-BCA1-9661E815CF29}"/>
              </a:ext>
            </a:extLst>
          </p:cNvPr>
          <p:cNvSpPr>
            <a:spLocks noGrp="1"/>
          </p:cNvSpPr>
          <p:nvPr>
            <p:ph type="title"/>
          </p:nvPr>
        </p:nvSpPr>
        <p:spPr>
          <a:xfrm>
            <a:off x="131868" y="1083073"/>
            <a:ext cx="3209730" cy="1622321"/>
          </a:xfrm>
        </p:spPr>
        <p:txBody>
          <a:bodyPr>
            <a:normAutofit/>
          </a:bodyPr>
          <a:lstStyle/>
          <a:p>
            <a:pPr algn="ctr"/>
            <a:r>
              <a:rPr lang="it-IT" b="1">
                <a:solidFill>
                  <a:srgbClr val="002060"/>
                </a:solidFill>
                <a:latin typeface="Calibri" panose="020F0502020204030204" pitchFamily="34" charset="0"/>
                <a:ea typeface="Times New Roman" panose="02020603050405020304" pitchFamily="18" charset="0"/>
                <a:cs typeface="Calibri" panose="020F0502020204030204" pitchFamily="34" charset="0"/>
              </a:rPr>
              <a:t>I numeri irrazionali</a:t>
            </a:r>
            <a:endParaRPr lang="it-IT">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13722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Segnaposto contenuto 2">
                <a:extLst>
                  <a:ext uri="{FF2B5EF4-FFF2-40B4-BE49-F238E27FC236}">
                    <a16:creationId xmlns:a16="http://schemas.microsoft.com/office/drawing/2014/main" id="{C5B114FF-9F5D-4F6A-8599-B649234C8425}"/>
                  </a:ext>
                </a:extLst>
              </p:cNvPr>
              <p:cNvSpPr>
                <a:spLocks noGrp="1"/>
              </p:cNvSpPr>
              <p:nvPr>
                <p:ph idx="1"/>
              </p:nvPr>
            </p:nvSpPr>
            <p:spPr>
              <a:xfrm>
                <a:off x="3627483" y="2867818"/>
                <a:ext cx="8086725" cy="4351338"/>
              </a:xfrm>
            </p:spPr>
            <p:txBody>
              <a:bodyPr>
                <a:normAutofit/>
              </a:bodyPr>
              <a:lstStyle/>
              <a:p>
                <a:pPr marL="0" indent="0">
                  <a:lnSpc>
                    <a:spcPct val="150000"/>
                  </a:lnSpc>
                  <a:spcBef>
                    <a:spcPts val="0"/>
                  </a:spcBef>
                  <a:buNone/>
                </a:pPr>
                <a:r>
                  <a:rPr lang="it-IT" sz="2400" b="0" i="0">
                    <a:solidFill>
                      <a:srgbClr val="202124"/>
                    </a:solidFill>
                    <a:effectLst/>
                    <a:latin typeface="arial" panose="020B0604020202020204" pitchFamily="34" charset="0"/>
                  </a:rPr>
                  <a:t>I </a:t>
                </a:r>
                <a:r>
                  <a:rPr lang="it-IT" sz="2400" b="1" i="0">
                    <a:solidFill>
                      <a:srgbClr val="202124"/>
                    </a:solidFill>
                    <a:effectLst/>
                    <a:latin typeface="arial" panose="020B0604020202020204" pitchFamily="34" charset="0"/>
                  </a:rPr>
                  <a:t>numeri irrazionali</a:t>
                </a:r>
                <a:r>
                  <a:rPr lang="it-IT" sz="2400">
                    <a:solidFill>
                      <a:srgbClr val="202124"/>
                    </a:solidFill>
                    <a:latin typeface="arial" panose="020B0604020202020204" pitchFamily="34" charset="0"/>
                  </a:rPr>
                  <a:t> </a:t>
                </a:r>
                <a:r>
                  <a:rPr lang="it-IT" sz="2400" b="0" i="0">
                    <a:solidFill>
                      <a:srgbClr val="202124"/>
                    </a:solidFill>
                    <a:effectLst/>
                    <a:latin typeface="arial" panose="020B0604020202020204" pitchFamily="34" charset="0"/>
                  </a:rPr>
                  <a:t>sono i </a:t>
                </a:r>
                <a:r>
                  <a:rPr lang="it-IT" sz="2400" b="1" i="0">
                    <a:solidFill>
                      <a:srgbClr val="202124"/>
                    </a:solidFill>
                    <a:effectLst/>
                    <a:latin typeface="arial" panose="020B0604020202020204" pitchFamily="34" charset="0"/>
                  </a:rPr>
                  <a:t>numeri</a:t>
                </a:r>
                <a:r>
                  <a:rPr lang="it-IT" sz="2400" b="0" i="0">
                    <a:solidFill>
                      <a:srgbClr val="202124"/>
                    </a:solidFill>
                    <a:effectLst/>
                    <a:latin typeface="arial" panose="020B0604020202020204" pitchFamily="34" charset="0"/>
                  </a:rPr>
                  <a:t> decimali illimitati non periodici</a:t>
                </a:r>
                <a:r>
                  <a:rPr lang="it-IT" sz="2400">
                    <a:solidFill>
                      <a:srgbClr val="202124"/>
                    </a:solidFill>
                    <a:latin typeface="arial" panose="020B0604020202020204" pitchFamily="34" charset="0"/>
                  </a:rPr>
                  <a:t> </a:t>
                </a:r>
                <a:r>
                  <a:rPr lang="it-IT" sz="2400" b="0" i="0">
                    <a:solidFill>
                      <a:srgbClr val="202124"/>
                    </a:solidFill>
                    <a:effectLst/>
                    <a:latin typeface="arial" panose="020B0604020202020204" pitchFamily="34" charset="0"/>
                  </a:rPr>
                  <a:t>che non possono essere espressi sotto forma di frazione. </a:t>
                </a:r>
              </a:p>
              <a:p>
                <a:pPr marL="0" indent="0" algn="ctr">
                  <a:lnSpc>
                    <a:spcPct val="150000"/>
                  </a:lnSpc>
                  <a:spcBef>
                    <a:spcPts val="0"/>
                  </a:spcBef>
                  <a:buNone/>
                </a:pPr>
                <a:r>
                  <a:rPr lang="it-IT" sz="2400">
                    <a:solidFill>
                      <a:srgbClr val="202124"/>
                    </a:solidFill>
                    <a:latin typeface="arial" panose="020B0604020202020204" pitchFamily="34" charset="0"/>
                  </a:rPr>
                  <a:t>i ≠ </a:t>
                </a:r>
                <a14:m>
                  <m:oMath xmlns:m="http://schemas.openxmlformats.org/officeDocument/2006/math">
                    <m:f>
                      <m:fPr>
                        <m:ctrlPr>
                          <a:rPr lang="it-IT" sz="2400" i="1" smtClean="0">
                            <a:solidFill>
                              <a:srgbClr val="202124"/>
                            </a:solidFill>
                            <a:latin typeface="Cambria Math" panose="02040503050406030204" pitchFamily="18" charset="0"/>
                          </a:rPr>
                        </m:ctrlPr>
                      </m:fPr>
                      <m:num>
                        <m:r>
                          <a:rPr lang="it-IT" sz="2400" b="0" i="1" smtClean="0">
                            <a:solidFill>
                              <a:srgbClr val="202124"/>
                            </a:solidFill>
                            <a:latin typeface="Cambria Math" panose="02040503050406030204" pitchFamily="18" charset="0"/>
                          </a:rPr>
                          <m:t>𝑚</m:t>
                        </m:r>
                      </m:num>
                      <m:den>
                        <m:r>
                          <a:rPr lang="it-IT" sz="2400" b="0" i="1" smtClean="0">
                            <a:solidFill>
                              <a:srgbClr val="202124"/>
                            </a:solidFill>
                            <a:latin typeface="Cambria Math" panose="02040503050406030204" pitchFamily="18" charset="0"/>
                          </a:rPr>
                          <m:t>𝑛</m:t>
                        </m:r>
                      </m:den>
                    </m:f>
                  </m:oMath>
                </a14:m>
                <a:endParaRPr lang="it-IT" sz="2400" b="0" i="0">
                  <a:solidFill>
                    <a:srgbClr val="202124"/>
                  </a:solidFill>
                  <a:effectLst/>
                  <a:latin typeface="arial" panose="020B0604020202020204" pitchFamily="34" charset="0"/>
                </a:endParaRPr>
              </a:p>
              <a:p>
                <a:pPr marL="0" indent="0">
                  <a:lnSpc>
                    <a:spcPct val="150000"/>
                  </a:lnSpc>
                  <a:spcBef>
                    <a:spcPts val="0"/>
                  </a:spcBef>
                  <a:buNone/>
                </a:pPr>
                <a:r>
                  <a:rPr lang="it-IT" sz="2400" b="1" i="0">
                    <a:solidFill>
                      <a:srgbClr val="202124"/>
                    </a:solidFill>
                    <a:effectLst/>
                    <a:latin typeface="arial" panose="020B0604020202020204" pitchFamily="34" charset="0"/>
                  </a:rPr>
                  <a:t>numeri irrazionali</a:t>
                </a:r>
                <a:r>
                  <a:rPr lang="it-IT" sz="2400" b="0" i="0">
                    <a:solidFill>
                      <a:srgbClr val="202124"/>
                    </a:solidFill>
                    <a:effectLst/>
                    <a:latin typeface="arial" panose="020B0604020202020204" pitchFamily="34" charset="0"/>
                  </a:rPr>
                  <a:t> sono √2, √3, </a:t>
                </a:r>
                <a:r>
                  <a:rPr lang="it-IT" sz="2400">
                    <a:solidFill>
                      <a:srgbClr val="4B4E57"/>
                    </a:solidFill>
                    <a:effectLst/>
                    <a:ea typeface="Times New Roman" panose="02020603050405020304" pitchFamily="18" charset="0"/>
                  </a:rPr>
                  <a:t>π</a:t>
                </a:r>
                <a:r>
                  <a:rPr lang="it-IT" sz="2400">
                    <a:solidFill>
                      <a:srgbClr val="000000"/>
                    </a:solidFill>
                    <a:effectLst/>
                    <a:ea typeface="Times New Roman" panose="02020603050405020304" pitchFamily="18" charset="0"/>
                  </a:rPr>
                  <a:t> </a:t>
                </a:r>
                <a:r>
                  <a:rPr lang="it-IT" sz="2400" b="0" i="0">
                    <a:solidFill>
                      <a:srgbClr val="202124"/>
                    </a:solidFill>
                    <a:effectLst/>
                    <a:latin typeface="arial" panose="020B0604020202020204" pitchFamily="34" charset="0"/>
                  </a:rPr>
                  <a:t>, e……….</a:t>
                </a:r>
                <a:endParaRPr lang="it-IT" sz="2400"/>
              </a:p>
            </p:txBody>
          </p:sp>
        </mc:Choice>
        <mc:Fallback>
          <p:sp>
            <p:nvSpPr>
              <p:cNvPr id="3" name="Segnaposto contenuto 2">
                <a:extLst>
                  <a:ext uri="{FF2B5EF4-FFF2-40B4-BE49-F238E27FC236}">
                    <a16:creationId xmlns:a16="http://schemas.microsoft.com/office/drawing/2014/main" id="{C5B114FF-9F5D-4F6A-8599-B649234C8425}"/>
                  </a:ext>
                </a:extLst>
              </p:cNvPr>
              <p:cNvSpPr>
                <a:spLocks noGrp="1" noRot="1" noChangeAspect="1" noMove="1" noResize="1" noEditPoints="1" noAdjustHandles="1" noChangeArrowheads="1" noChangeShapeType="1" noTextEdit="1"/>
              </p:cNvSpPr>
              <p:nvPr>
                <p:ph idx="1"/>
              </p:nvPr>
            </p:nvSpPr>
            <p:spPr>
              <a:xfrm>
                <a:off x="3627483" y="2867818"/>
                <a:ext cx="8086725" cy="4351338"/>
              </a:xfrm>
              <a:blipFill>
                <a:blip r:embed="rId2"/>
                <a:stretch>
                  <a:fillRect l="-1130"/>
                </a:stretch>
              </a:blipFill>
            </p:spPr>
            <p:txBody>
              <a:bodyPr/>
              <a:lstStyle/>
              <a:p>
                <a:r>
                  <a:rPr lang="it-IT">
                    <a:noFill/>
                  </a:rPr>
                  <a:t> </a:t>
                </a:r>
              </a:p>
            </p:txBody>
          </p:sp>
        </mc:Fallback>
      </mc:AlternateContent>
      <p:sp>
        <p:nvSpPr>
          <p:cNvPr id="4" name="Titolo 1">
            <a:extLst>
              <a:ext uri="{FF2B5EF4-FFF2-40B4-BE49-F238E27FC236}">
                <a16:creationId xmlns:a16="http://schemas.microsoft.com/office/drawing/2014/main" id="{6DDB98FC-608B-4DFA-8248-7459F91CB80C}"/>
              </a:ext>
            </a:extLst>
          </p:cNvPr>
          <p:cNvSpPr>
            <a:spLocks noGrp="1"/>
          </p:cNvSpPr>
          <p:nvPr>
            <p:ph type="title"/>
          </p:nvPr>
        </p:nvSpPr>
        <p:spPr>
          <a:xfrm>
            <a:off x="47937" y="713219"/>
            <a:ext cx="3209730" cy="1622321"/>
          </a:xfrm>
        </p:spPr>
        <p:txBody>
          <a:bodyPr>
            <a:normAutofit/>
          </a:bodyPr>
          <a:lstStyle/>
          <a:p>
            <a:pPr algn="ctr"/>
            <a:r>
              <a:rPr lang="it-IT" b="1">
                <a:solidFill>
                  <a:srgbClr val="002060"/>
                </a:solidFill>
                <a:latin typeface="Calibri" panose="020F0502020204030204" pitchFamily="34" charset="0"/>
                <a:ea typeface="Times New Roman" panose="02020603050405020304" pitchFamily="18" charset="0"/>
                <a:cs typeface="Calibri" panose="020F0502020204030204" pitchFamily="34" charset="0"/>
              </a:rPr>
              <a:t>I numeri irrazionali</a:t>
            </a:r>
            <a:endParaRPr lang="it-IT">
              <a:solidFill>
                <a:srgbClr val="002060"/>
              </a:solidFill>
              <a:latin typeface="Calibri" panose="020F0502020204030204" pitchFamily="34" charset="0"/>
              <a:cs typeface="Calibri" panose="020F0502020204030204" pitchFamily="34" charset="0"/>
            </a:endParaRPr>
          </a:p>
        </p:txBody>
      </p:sp>
      <p:pic>
        <p:nvPicPr>
          <p:cNvPr id="6" name="Immagine 5">
            <a:extLst>
              <a:ext uri="{FF2B5EF4-FFF2-40B4-BE49-F238E27FC236}">
                <a16:creationId xmlns:a16="http://schemas.microsoft.com/office/drawing/2014/main" id="{0C7439F2-7FCB-977E-CA52-1695D25CFB18}"/>
              </a:ext>
            </a:extLst>
          </p:cNvPr>
          <p:cNvPicPr>
            <a:picLocks noChangeAspect="1"/>
          </p:cNvPicPr>
          <p:nvPr/>
        </p:nvPicPr>
        <p:blipFill rotWithShape="1">
          <a:blip r:embed="rId3"/>
          <a:srcRect l="4747" r="5419"/>
          <a:stretch/>
        </p:blipFill>
        <p:spPr>
          <a:xfrm>
            <a:off x="61992" y="2402422"/>
            <a:ext cx="3312000" cy="1761542"/>
          </a:xfrm>
          <a:prstGeom prst="rect">
            <a:avLst/>
          </a:prstGeom>
          <a:ln w="25400">
            <a:solidFill>
              <a:srgbClr val="002060"/>
            </a:solidFill>
          </a:ln>
        </p:spPr>
      </p:pic>
      <p:grpSp>
        <p:nvGrpSpPr>
          <p:cNvPr id="8" name="Gruppo 7">
            <a:extLst>
              <a:ext uri="{FF2B5EF4-FFF2-40B4-BE49-F238E27FC236}">
                <a16:creationId xmlns:a16="http://schemas.microsoft.com/office/drawing/2014/main" id="{81EDEDBE-BAD8-E8F7-2D09-75946EE6EC99}"/>
              </a:ext>
            </a:extLst>
          </p:cNvPr>
          <p:cNvGrpSpPr/>
          <p:nvPr/>
        </p:nvGrpSpPr>
        <p:grpSpPr>
          <a:xfrm>
            <a:off x="4863546" y="159026"/>
            <a:ext cx="5614601" cy="3459532"/>
            <a:chOff x="4863546" y="159026"/>
            <a:chExt cx="5614601" cy="3459532"/>
          </a:xfrm>
        </p:grpSpPr>
        <p:pic>
          <p:nvPicPr>
            <p:cNvPr id="5122" name="Picture 2" descr="i numeri reali">
              <a:extLst>
                <a:ext uri="{FF2B5EF4-FFF2-40B4-BE49-F238E27FC236}">
                  <a16:creationId xmlns:a16="http://schemas.microsoft.com/office/drawing/2014/main" id="{B13FB2AD-4FF1-4295-AC56-442AC618B3D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844"/>
            <a:stretch/>
          </p:blipFill>
          <p:spPr bwMode="auto">
            <a:xfrm>
              <a:off x="4863546" y="159026"/>
              <a:ext cx="5614601" cy="3459532"/>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FE61D02C-7008-B563-44D5-6DC2F6D1D403}"/>
                </a:ext>
              </a:extLst>
            </p:cNvPr>
            <p:cNvSpPr txBox="1"/>
            <p:nvPr/>
          </p:nvSpPr>
          <p:spPr>
            <a:xfrm>
              <a:off x="7741403" y="185424"/>
              <a:ext cx="1518834" cy="646331"/>
            </a:xfrm>
            <a:prstGeom prst="rect">
              <a:avLst/>
            </a:prstGeom>
            <a:noFill/>
          </p:spPr>
          <p:txBody>
            <a:bodyPr wrap="square" rtlCol="0">
              <a:spAutoFit/>
            </a:bodyPr>
            <a:lstStyle/>
            <a:p>
              <a:r>
                <a:rPr lang="it-IT" sz="3600" b="1">
                  <a:latin typeface="Calibri" panose="020F0502020204030204" pitchFamily="34" charset="0"/>
                  <a:ea typeface="Calibri" panose="020F0502020204030204" pitchFamily="34" charset="0"/>
                  <a:cs typeface="Calibri" panose="020F0502020204030204" pitchFamily="34" charset="0"/>
                </a:rPr>
                <a:t>R </a:t>
              </a:r>
              <a:r>
                <a:rPr lang="it-IT" sz="1200" b="1">
                  <a:latin typeface="Times New Roman" panose="02020603050405020304" pitchFamily="18" charset="0"/>
                  <a:ea typeface="Calibri" panose="020F0502020204030204" pitchFamily="34" charset="0"/>
                  <a:cs typeface="Times New Roman" panose="02020603050405020304" pitchFamily="18" charset="0"/>
                </a:rPr>
                <a:t>N</a:t>
              </a:r>
              <a:r>
                <a:rPr lang="it-IT" sz="1200">
                  <a:latin typeface="Times New Roman" panose="02020603050405020304" pitchFamily="18" charset="0"/>
                  <a:ea typeface="Calibri" panose="020F0502020204030204" pitchFamily="34" charset="0"/>
                  <a:cs typeface="Times New Roman" panose="02020603050405020304" pitchFamily="18" charset="0"/>
                </a:rPr>
                <a:t>umeri reali</a:t>
              </a:r>
            </a:p>
          </p:txBody>
        </p:sp>
      </p:grpSp>
    </p:spTree>
    <p:extLst>
      <p:ext uri="{BB962C8B-B14F-4D97-AF65-F5344CB8AC3E}">
        <p14:creationId xmlns:p14="http://schemas.microsoft.com/office/powerpoint/2010/main" val="2032592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Segnaposto contenuto 2">
                <a:extLst>
                  <a:ext uri="{FF2B5EF4-FFF2-40B4-BE49-F238E27FC236}">
                    <a16:creationId xmlns:a16="http://schemas.microsoft.com/office/drawing/2014/main" id="{28FCCE03-7C34-4DC3-9064-A35BF6B4A70C}"/>
                  </a:ext>
                </a:extLst>
              </p:cNvPr>
              <p:cNvSpPr>
                <a:spLocks noGrp="1"/>
              </p:cNvSpPr>
              <p:nvPr>
                <p:ph idx="1"/>
              </p:nvPr>
            </p:nvSpPr>
            <p:spPr>
              <a:xfrm>
                <a:off x="3771900" y="800873"/>
                <a:ext cx="7315200" cy="5120640"/>
              </a:xfrm>
            </p:spPr>
            <p:txBody>
              <a:bodyPr/>
              <a:lstStyle/>
              <a:p>
                <a:pPr marL="0" indent="0">
                  <a:lnSpc>
                    <a:spcPct val="150000"/>
                  </a:lnSpc>
                  <a:spcBef>
                    <a:spcPts val="0"/>
                  </a:spcBef>
                  <a:buNone/>
                </a:pPr>
                <a:r>
                  <a:rPr lang="it-IT" sz="2400">
                    <a:solidFill>
                      <a:srgbClr val="202124"/>
                    </a:solidFill>
                    <a:effectLst/>
                    <a:latin typeface="Calibri" panose="020F0502020204030204" pitchFamily="34" charset="0"/>
                    <a:ea typeface="Times New Roman" panose="02020603050405020304" pitchFamily="18" charset="0"/>
                  </a:rPr>
                  <a:t>Un </a:t>
                </a:r>
                <a:r>
                  <a:rPr lang="it-IT" sz="2400" b="1">
                    <a:solidFill>
                      <a:srgbClr val="202124"/>
                    </a:solidFill>
                    <a:effectLst/>
                    <a:latin typeface="Calibri" panose="020F0502020204030204" pitchFamily="34" charset="0"/>
                    <a:ea typeface="Times New Roman" panose="02020603050405020304" pitchFamily="18" charset="0"/>
                  </a:rPr>
                  <a:t>numero algebrico </a:t>
                </a:r>
                <a:r>
                  <a:rPr lang="it-IT" sz="2400">
                    <a:solidFill>
                      <a:srgbClr val="202124"/>
                    </a:solidFill>
                    <a:effectLst/>
                    <a:latin typeface="Calibri" panose="020F0502020204030204" pitchFamily="34" charset="0"/>
                    <a:ea typeface="Times New Roman" panose="02020603050405020304" pitchFamily="18" charset="0"/>
                  </a:rPr>
                  <a:t>è un numero irrazionale che si può ottenere come radice di un’equazione polinomiale a coefficienti razionali. </a:t>
                </a:r>
              </a:p>
              <a:p>
                <a:pPr marL="0" indent="0">
                  <a:lnSpc>
                    <a:spcPct val="150000"/>
                  </a:lnSpc>
                  <a:spcBef>
                    <a:spcPts val="0"/>
                  </a:spcBef>
                  <a:buNone/>
                </a:pPr>
                <a:r>
                  <a:rPr lang="it-IT" sz="2400">
                    <a:solidFill>
                      <a:srgbClr val="202124"/>
                    </a:solidFill>
                    <a:effectLst/>
                    <a:latin typeface="Calibri" panose="020F0502020204030204" pitchFamily="34" charset="0"/>
                    <a:ea typeface="Times New Roman" panose="02020603050405020304" pitchFamily="18" charset="0"/>
                  </a:rPr>
                  <a:t>Ad esempio </a:t>
                </a:r>
                <a14:m>
                  <m:oMath xmlns:m="http://schemas.openxmlformats.org/officeDocument/2006/math">
                    <m:rad>
                      <m:radPr>
                        <m:degHide m:val="on"/>
                        <m:ctrlPr>
                          <a:rPr lang="it-IT" sz="2400" i="1">
                            <a:effectLst/>
                            <a:latin typeface="Cambria Math" panose="02040503050406030204" pitchFamily="18" charset="0"/>
                            <a:ea typeface="Times New Roman" panose="02020603050405020304" pitchFamily="18" charset="0"/>
                            <a:cs typeface="Calibri" panose="020F0502020204030204" pitchFamily="34" charset="0"/>
                          </a:rPr>
                        </m:ctrlPr>
                      </m:radPr>
                      <m:deg/>
                      <m:e>
                        <m:r>
                          <a:rPr lang="it-IT" sz="24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2</m:t>
                        </m:r>
                      </m:e>
                    </m:rad>
                  </m:oMath>
                </a14:m>
                <a:r>
                  <a:rPr lang="it-IT" sz="2400">
                    <a:solidFill>
                      <a:srgbClr val="000000"/>
                    </a:solidFill>
                    <a:effectLst/>
                    <a:latin typeface="Calibri" panose="020F0502020204030204" pitchFamily="34" charset="0"/>
                    <a:ea typeface="Times New Roman" panose="02020603050405020304" pitchFamily="18" charset="0"/>
                  </a:rPr>
                  <a:t> è una radice dell’equazione x</a:t>
                </a:r>
                <a:r>
                  <a:rPr lang="it-IT" sz="2400" baseline="30000">
                    <a:solidFill>
                      <a:srgbClr val="000000"/>
                    </a:solidFill>
                    <a:effectLst/>
                    <a:latin typeface="Calibri" panose="020F0502020204030204" pitchFamily="34" charset="0"/>
                    <a:ea typeface="Times New Roman" panose="02020603050405020304" pitchFamily="18" charset="0"/>
                  </a:rPr>
                  <a:t>2</a:t>
                </a:r>
                <a:r>
                  <a:rPr lang="it-IT" sz="2400">
                    <a:solidFill>
                      <a:srgbClr val="000000"/>
                    </a:solidFill>
                    <a:effectLst/>
                    <a:latin typeface="Calibri" panose="020F0502020204030204" pitchFamily="34" charset="0"/>
                    <a:ea typeface="Times New Roman" panose="02020603050405020304" pitchFamily="18" charset="0"/>
                  </a:rPr>
                  <a:t> - 2 = 0. </a:t>
                </a:r>
              </a:p>
              <a:p>
                <a:pPr marL="0" indent="0">
                  <a:lnSpc>
                    <a:spcPct val="150000"/>
                  </a:lnSpc>
                  <a:spcBef>
                    <a:spcPts val="0"/>
                  </a:spcBef>
                  <a:buNone/>
                </a:pPr>
                <a:r>
                  <a:rPr lang="it-IT" sz="2400">
                    <a:solidFill>
                      <a:srgbClr val="131327"/>
                    </a:solidFill>
                    <a:effectLst/>
                    <a:latin typeface="Calibri" panose="020F0502020204030204" pitchFamily="34" charset="0"/>
                    <a:ea typeface="Times New Roman" panose="02020603050405020304" pitchFamily="18" charset="0"/>
                  </a:rPr>
                  <a:t>Un </a:t>
                </a:r>
                <a:r>
                  <a:rPr lang="it-IT" sz="2400" b="1" spc="-25">
                    <a:solidFill>
                      <a:srgbClr val="000000"/>
                    </a:solidFill>
                    <a:effectLst/>
                    <a:latin typeface="Calibri" panose="020F0502020204030204" pitchFamily="34" charset="0"/>
                    <a:ea typeface="Times New Roman" panose="02020603050405020304" pitchFamily="18" charset="0"/>
                  </a:rPr>
                  <a:t>numero trascendente </a:t>
                </a:r>
                <a:r>
                  <a:rPr lang="it-IT" sz="2400" spc="-25">
                    <a:solidFill>
                      <a:srgbClr val="000000"/>
                    </a:solidFill>
                    <a:effectLst/>
                    <a:latin typeface="Calibri" panose="020F0502020204030204" pitchFamily="34" charset="0"/>
                    <a:ea typeface="Times New Roman" panose="02020603050405020304" pitchFamily="18" charset="0"/>
                  </a:rPr>
                  <a:t>è un numero per cui non esiste un’equazione polinomiale a coefficienti interi che lo dia come soluzione.</a:t>
                </a:r>
                <a:endParaRPr lang="it-IT" sz="2400">
                  <a:effectLst/>
                  <a:latin typeface="Times New Roman" panose="02020603050405020304" pitchFamily="18" charset="0"/>
                  <a:ea typeface="Times New Roman" panose="02020603050405020304" pitchFamily="18" charset="0"/>
                </a:endParaRPr>
              </a:p>
              <a:p>
                <a:endParaRPr lang="it-IT"/>
              </a:p>
            </p:txBody>
          </p:sp>
        </mc:Choice>
        <mc:Fallback xmlns="">
          <p:sp>
            <p:nvSpPr>
              <p:cNvPr id="3" name="Segnaposto contenuto 2">
                <a:extLst>
                  <a:ext uri="{FF2B5EF4-FFF2-40B4-BE49-F238E27FC236}">
                    <a16:creationId xmlns:a16="http://schemas.microsoft.com/office/drawing/2014/main" id="{28FCCE03-7C34-4DC3-9064-A35BF6B4A70C}"/>
                  </a:ext>
                </a:extLst>
              </p:cNvPr>
              <p:cNvSpPr>
                <a:spLocks noGrp="1" noRot="1" noChangeAspect="1" noMove="1" noResize="1" noEditPoints="1" noAdjustHandles="1" noChangeArrowheads="1" noChangeShapeType="1" noTextEdit="1"/>
              </p:cNvSpPr>
              <p:nvPr>
                <p:ph idx="1"/>
              </p:nvPr>
            </p:nvSpPr>
            <p:spPr>
              <a:xfrm>
                <a:off x="3771900" y="800873"/>
                <a:ext cx="7315200" cy="5120640"/>
              </a:xfrm>
              <a:blipFill>
                <a:blip r:embed="rId2"/>
                <a:stretch>
                  <a:fillRect l="-1333" r="-167"/>
                </a:stretch>
              </a:blipFill>
            </p:spPr>
            <p:txBody>
              <a:bodyPr/>
              <a:lstStyle/>
              <a:p>
                <a:r>
                  <a:rPr lang="it-IT">
                    <a:noFill/>
                  </a:rPr>
                  <a:t> </a:t>
                </a:r>
              </a:p>
            </p:txBody>
          </p:sp>
        </mc:Fallback>
      </mc:AlternateContent>
      <p:sp>
        <p:nvSpPr>
          <p:cNvPr id="4" name="Titolo 1">
            <a:extLst>
              <a:ext uri="{FF2B5EF4-FFF2-40B4-BE49-F238E27FC236}">
                <a16:creationId xmlns:a16="http://schemas.microsoft.com/office/drawing/2014/main" id="{3D10448C-53B1-471A-96E6-3CECD9AD39E8}"/>
              </a:ext>
            </a:extLst>
          </p:cNvPr>
          <p:cNvSpPr>
            <a:spLocks noGrp="1"/>
          </p:cNvSpPr>
          <p:nvPr>
            <p:ph type="title"/>
          </p:nvPr>
        </p:nvSpPr>
        <p:spPr>
          <a:xfrm>
            <a:off x="-272523" y="4146792"/>
            <a:ext cx="3869269" cy="1622321"/>
          </a:xfrm>
        </p:spPr>
        <p:txBody>
          <a:bodyPr>
            <a:normAutofit fontScale="90000"/>
          </a:bodyPr>
          <a:lstStyle/>
          <a:p>
            <a:pPr algn="ctr"/>
            <a:r>
              <a:rPr lang="it-IT" b="1">
                <a:solidFill>
                  <a:srgbClr val="002060"/>
                </a:solidFill>
                <a:latin typeface="Calibri" panose="020F0502020204030204" pitchFamily="34" charset="0"/>
                <a:ea typeface="Times New Roman" panose="02020603050405020304" pitchFamily="18" charset="0"/>
                <a:cs typeface="Calibri" panose="020F0502020204030204" pitchFamily="34" charset="0"/>
              </a:rPr>
              <a:t>numeri algebrici</a:t>
            </a:r>
            <a:br>
              <a:rPr lang="it-IT" b="1">
                <a:solidFill>
                  <a:srgbClr val="002060"/>
                </a:solidFill>
                <a:latin typeface="Calibri" panose="020F0502020204030204" pitchFamily="34" charset="0"/>
                <a:ea typeface="Times New Roman" panose="02020603050405020304" pitchFamily="18" charset="0"/>
                <a:cs typeface="Calibri" panose="020F0502020204030204" pitchFamily="34" charset="0"/>
              </a:rPr>
            </a:br>
            <a:br>
              <a:rPr lang="it-IT" b="1">
                <a:solidFill>
                  <a:srgbClr val="002060"/>
                </a:solidFill>
                <a:latin typeface="Calibri" panose="020F0502020204030204" pitchFamily="34" charset="0"/>
                <a:ea typeface="Times New Roman" panose="02020603050405020304" pitchFamily="18" charset="0"/>
                <a:cs typeface="Calibri" panose="020F0502020204030204" pitchFamily="34" charset="0"/>
              </a:rPr>
            </a:br>
            <a:r>
              <a:rPr lang="it-IT" b="1">
                <a:solidFill>
                  <a:srgbClr val="002060"/>
                </a:solidFill>
                <a:latin typeface="Calibri" panose="020F0502020204030204" pitchFamily="34" charset="0"/>
                <a:ea typeface="Times New Roman" panose="02020603050405020304" pitchFamily="18" charset="0"/>
                <a:cs typeface="Calibri" panose="020F0502020204030204" pitchFamily="34" charset="0"/>
              </a:rPr>
              <a:t>numeri trascendenti</a:t>
            </a:r>
            <a:endParaRPr lang="it-IT">
              <a:solidFill>
                <a:srgbClr val="002060"/>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87701134-FC6C-4E4B-9E73-5F2C584C2C02}"/>
                  </a:ext>
                </a:extLst>
              </p:cNvPr>
              <p:cNvSpPr txBox="1"/>
              <p:nvPr/>
            </p:nvSpPr>
            <p:spPr>
              <a:xfrm>
                <a:off x="178826" y="942170"/>
                <a:ext cx="3132000" cy="2736000"/>
              </a:xfrm>
              <a:prstGeom prst="rect">
                <a:avLst/>
              </a:prstGeom>
              <a:noFill/>
              <a:ln w="38100">
                <a:solidFill>
                  <a:srgbClr val="002060"/>
                </a:solidFill>
              </a:ln>
            </p:spPr>
            <p:txBody>
              <a:bodyPr wrap="square" rtlCol="0">
                <a:spAutoFit/>
              </a:bodyPr>
              <a:lstStyle/>
              <a:p>
                <a:pPr marL="288000"/>
                <a:r>
                  <a:rPr lang="it-IT" sz="5400">
                    <a:latin typeface="Calibri" panose="020F0502020204030204" pitchFamily="34" charset="0"/>
                    <a:cs typeface="Calibri" panose="020F0502020204030204" pitchFamily="34" charset="0"/>
                  </a:rPr>
                  <a:t>x</a:t>
                </a:r>
                <a:r>
                  <a:rPr lang="it-IT" sz="5400" baseline="30000">
                    <a:latin typeface="Calibri" panose="020F0502020204030204" pitchFamily="34" charset="0"/>
                    <a:cs typeface="Calibri" panose="020F0502020204030204" pitchFamily="34" charset="0"/>
                  </a:rPr>
                  <a:t>2</a:t>
                </a:r>
                <a:r>
                  <a:rPr lang="it-IT" sz="5400">
                    <a:latin typeface="Calibri" panose="020F0502020204030204" pitchFamily="34" charset="0"/>
                    <a:cs typeface="Calibri" panose="020F0502020204030204" pitchFamily="34" charset="0"/>
                  </a:rPr>
                  <a:t> – 2 = 0</a:t>
                </a:r>
              </a:p>
              <a:p>
                <a:pPr marL="288000"/>
                <a:r>
                  <a:rPr lang="it-IT" sz="5400">
                    <a:latin typeface="Calibri" panose="020F0502020204030204" pitchFamily="34" charset="0"/>
                    <a:cs typeface="Calibri" panose="020F0502020204030204" pitchFamily="34" charset="0"/>
                  </a:rPr>
                  <a:t>x</a:t>
                </a:r>
                <a:r>
                  <a:rPr lang="it-IT" sz="5400" baseline="30000">
                    <a:latin typeface="Calibri" panose="020F0502020204030204" pitchFamily="34" charset="0"/>
                    <a:cs typeface="Calibri" panose="020F0502020204030204" pitchFamily="34" charset="0"/>
                  </a:rPr>
                  <a:t>2</a:t>
                </a:r>
                <a:r>
                  <a:rPr lang="it-IT" sz="5400">
                    <a:latin typeface="Calibri" panose="020F0502020204030204" pitchFamily="34" charset="0"/>
                    <a:cs typeface="Calibri" panose="020F0502020204030204" pitchFamily="34" charset="0"/>
                  </a:rPr>
                  <a:t> = 2</a:t>
                </a:r>
              </a:p>
              <a:p>
                <a:pPr marL="288000"/>
                <a:r>
                  <a:rPr lang="it-IT" sz="5400">
                    <a:latin typeface="Calibri" panose="020F0502020204030204" pitchFamily="34" charset="0"/>
                    <a:cs typeface="Calibri" panose="020F0502020204030204" pitchFamily="34" charset="0"/>
                  </a:rPr>
                  <a:t>x = ±</a:t>
                </a:r>
                <a14:m>
                  <m:oMath xmlns:m="http://schemas.openxmlformats.org/officeDocument/2006/math">
                    <m:rad>
                      <m:radPr>
                        <m:degHide m:val="on"/>
                        <m:ctrlPr>
                          <a:rPr lang="it-IT" sz="5400" i="1" smtClean="0">
                            <a:latin typeface="Cambria Math" panose="02040503050406030204" pitchFamily="18" charset="0"/>
                            <a:cs typeface="Calibri" panose="020F0502020204030204" pitchFamily="34" charset="0"/>
                          </a:rPr>
                        </m:ctrlPr>
                      </m:radPr>
                      <m:deg/>
                      <m:e>
                        <m:r>
                          <a:rPr lang="it-IT" sz="5400" b="0" i="1" smtClean="0">
                            <a:latin typeface="Cambria Math" panose="02040503050406030204" pitchFamily="18" charset="0"/>
                            <a:cs typeface="Calibri" panose="020F0502020204030204" pitchFamily="34" charset="0"/>
                          </a:rPr>
                          <m:t>2</m:t>
                        </m:r>
                      </m:e>
                    </m:rad>
                  </m:oMath>
                </a14:m>
                <a:endParaRPr lang="it-IT" sz="5400">
                  <a:latin typeface="Calibri" panose="020F0502020204030204" pitchFamily="34" charset="0"/>
                  <a:cs typeface="Calibri" panose="020F0502020204030204" pitchFamily="34" charset="0"/>
                </a:endParaRPr>
              </a:p>
              <a:p>
                <a:endParaRPr lang="it-IT" sz="5400">
                  <a:latin typeface="Calibri" panose="020F0502020204030204" pitchFamily="34" charset="0"/>
                  <a:cs typeface="Calibri" panose="020F0502020204030204" pitchFamily="34" charset="0"/>
                </a:endParaRPr>
              </a:p>
              <a:p>
                <a:endParaRPr lang="it-IT" sz="5400">
                  <a:latin typeface="Calibri" panose="020F0502020204030204" pitchFamily="34" charset="0"/>
                  <a:cs typeface="Calibri" panose="020F0502020204030204" pitchFamily="34" charset="0"/>
                </a:endParaRPr>
              </a:p>
              <a:p>
                <a:endParaRPr lang="it-IT" sz="5400">
                  <a:latin typeface="Calibri" panose="020F0502020204030204" pitchFamily="34" charset="0"/>
                  <a:cs typeface="Calibri" panose="020F0502020204030204" pitchFamily="34" charset="0"/>
                </a:endParaRPr>
              </a:p>
            </p:txBody>
          </p:sp>
        </mc:Choice>
        <mc:Fallback xmlns="">
          <p:sp>
            <p:nvSpPr>
              <p:cNvPr id="2" name="CasellaDiTesto 1">
                <a:extLst>
                  <a:ext uri="{FF2B5EF4-FFF2-40B4-BE49-F238E27FC236}">
                    <a16:creationId xmlns:a16="http://schemas.microsoft.com/office/drawing/2014/main" id="{87701134-FC6C-4E4B-9E73-5F2C584C2C02}"/>
                  </a:ext>
                </a:extLst>
              </p:cNvPr>
              <p:cNvSpPr txBox="1">
                <a:spLocks noRot="1" noChangeAspect="1" noMove="1" noResize="1" noEditPoints="1" noAdjustHandles="1" noChangeArrowheads="1" noChangeShapeType="1" noTextEdit="1"/>
              </p:cNvSpPr>
              <p:nvPr/>
            </p:nvSpPr>
            <p:spPr>
              <a:xfrm>
                <a:off x="178826" y="942170"/>
                <a:ext cx="3132000" cy="2736000"/>
              </a:xfrm>
              <a:prstGeom prst="rect">
                <a:avLst/>
              </a:prstGeom>
              <a:blipFill>
                <a:blip r:embed="rId3"/>
                <a:stretch>
                  <a:fillRect l="-577" t="-5507" r="-5577" b="-9692"/>
                </a:stretch>
              </a:blipFill>
              <a:ln w="38100">
                <a:solidFill>
                  <a:srgbClr val="002060"/>
                </a:solidFill>
              </a:ln>
            </p:spPr>
            <p:txBody>
              <a:bodyPr/>
              <a:lstStyle/>
              <a:p>
                <a:r>
                  <a:rPr lang="it-IT">
                    <a:noFill/>
                  </a:rPr>
                  <a:t> </a:t>
                </a:r>
              </a:p>
            </p:txBody>
          </p:sp>
        </mc:Fallback>
      </mc:AlternateContent>
    </p:spTree>
    <p:extLst>
      <p:ext uri="{BB962C8B-B14F-4D97-AF65-F5344CB8AC3E}">
        <p14:creationId xmlns:p14="http://schemas.microsoft.com/office/powerpoint/2010/main" val="97393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2A57DD1-7BEF-48D7-8C7B-2B771BEAF740}"/>
              </a:ext>
            </a:extLst>
          </p:cNvPr>
          <p:cNvSpPr>
            <a:spLocks noGrp="1"/>
          </p:cNvSpPr>
          <p:nvPr>
            <p:ph type="title"/>
          </p:nvPr>
        </p:nvSpPr>
        <p:spPr/>
        <p:txBody>
          <a:bodyPr/>
          <a:lstStyle/>
          <a:p>
            <a:endParaRPr lang="it-IT"/>
          </a:p>
        </p:txBody>
      </p:sp>
      <mc:AlternateContent xmlns:mc="http://schemas.openxmlformats.org/markup-compatibility/2006">
        <mc:Choice xmlns:a14="http://schemas.microsoft.com/office/drawing/2010/main" Requires="a14">
          <p:sp>
            <p:nvSpPr>
              <p:cNvPr id="3" name="Segnaposto contenuto 2">
                <a:extLst>
                  <a:ext uri="{FF2B5EF4-FFF2-40B4-BE49-F238E27FC236}">
                    <a16:creationId xmlns:a16="http://schemas.microsoft.com/office/drawing/2014/main" id="{C1FE559A-A336-42A2-994C-000A6DEEB8B4}"/>
                  </a:ext>
                </a:extLst>
              </p:cNvPr>
              <p:cNvSpPr>
                <a:spLocks noGrp="1"/>
              </p:cNvSpPr>
              <p:nvPr>
                <p:ph idx="1"/>
              </p:nvPr>
            </p:nvSpPr>
            <p:spPr>
              <a:xfrm>
                <a:off x="3507233" y="647701"/>
                <a:ext cx="8246618" cy="5752906"/>
              </a:xfrm>
            </p:spPr>
            <p:txBody>
              <a:bodyPr>
                <a:normAutofit fontScale="85000" lnSpcReduction="20000"/>
              </a:bodyPr>
              <a:lstStyle/>
              <a:p>
                <a:pPr marL="0" indent="0" algn="just" fontAlgn="base">
                  <a:lnSpc>
                    <a:spcPct val="160000"/>
                  </a:lnSpc>
                  <a:spcBef>
                    <a:spcPts val="0"/>
                  </a:spcBef>
                  <a:buNone/>
                </a:pPr>
                <a:r>
                  <a:rPr lang="it-IT" sz="3300" spc="-25">
                    <a:solidFill>
                      <a:srgbClr val="000000"/>
                    </a:solidFill>
                    <a:effectLst/>
                    <a:latin typeface="Calibri" panose="020F0502020204030204" pitchFamily="34" charset="0"/>
                    <a:ea typeface="Times New Roman" panose="02020603050405020304" pitchFamily="18" charset="0"/>
                  </a:rPr>
                  <a:t>π</a:t>
                </a:r>
                <a:r>
                  <a:rPr lang="it-IT" sz="2400" spc="-25">
                    <a:solidFill>
                      <a:srgbClr val="000000"/>
                    </a:solidFill>
                    <a:effectLst/>
                    <a:latin typeface="Calibri" panose="020F0502020204030204" pitchFamily="34" charset="0"/>
                    <a:ea typeface="Times New Roman" panose="02020603050405020304" pitchFamily="18" charset="0"/>
                  </a:rPr>
                  <a:t> è collegato al  problema della </a:t>
                </a:r>
                <a:r>
                  <a:rPr lang="it-IT" sz="2400">
                    <a:solidFill>
                      <a:srgbClr val="202122"/>
                    </a:solidFill>
                    <a:effectLst/>
                    <a:latin typeface="Calibri" panose="020F0502020204030204" pitchFamily="34" charset="0"/>
                    <a:ea typeface="Times New Roman" panose="02020603050405020304" pitchFamily="18" charset="0"/>
                  </a:rPr>
                  <a:t>quadratura del cerchio: la costruzione di un </a:t>
                </a:r>
                <a:r>
                  <a:rPr lang="it-IT" sz="2400">
                    <a:solidFill>
                      <a:srgbClr val="000000"/>
                    </a:solidFill>
                    <a:effectLst/>
                    <a:latin typeface="Calibri" panose="020F0502020204030204" pitchFamily="34" charset="0"/>
                    <a:ea typeface="Times New Roman" panose="02020603050405020304" pitchFamily="18" charset="0"/>
                  </a:rPr>
                  <a:t>quadrato</a:t>
                </a:r>
                <a:r>
                  <a:rPr lang="it-IT" sz="2400">
                    <a:solidFill>
                      <a:srgbClr val="202122"/>
                    </a:solidFill>
                    <a:effectLst/>
                    <a:latin typeface="Calibri" panose="020F0502020204030204" pitchFamily="34" charset="0"/>
                    <a:ea typeface="Times New Roman" panose="02020603050405020304" pitchFamily="18" charset="0"/>
                  </a:rPr>
                  <a:t> che abbia la stessa area di un </a:t>
                </a:r>
                <a:r>
                  <a:rPr lang="it-IT" sz="2400">
                    <a:solidFill>
                      <a:srgbClr val="000000"/>
                    </a:solidFill>
                    <a:effectLst/>
                    <a:latin typeface="Calibri" panose="020F0502020204030204" pitchFamily="34" charset="0"/>
                    <a:ea typeface="Times New Roman" panose="02020603050405020304" pitchFamily="18" charset="0"/>
                  </a:rPr>
                  <a:t>cerchio</a:t>
                </a:r>
                <a:r>
                  <a:rPr lang="it-IT" sz="2400">
                    <a:solidFill>
                      <a:srgbClr val="202122"/>
                    </a:solidFill>
                    <a:effectLst/>
                    <a:latin typeface="Calibri" panose="020F0502020204030204" pitchFamily="34" charset="0"/>
                    <a:ea typeface="Times New Roman" panose="02020603050405020304" pitchFamily="18" charset="0"/>
                  </a:rPr>
                  <a:t>, </a:t>
                </a:r>
                <a:r>
                  <a:rPr lang="it-IT" sz="2400">
                    <a:solidFill>
                      <a:srgbClr val="000000"/>
                    </a:solidFill>
                    <a:effectLst/>
                    <a:latin typeface="Calibri" panose="020F0502020204030204" pitchFamily="34" charset="0"/>
                    <a:ea typeface="Times New Roman" panose="02020603050405020304" pitchFamily="18" charset="0"/>
                  </a:rPr>
                  <a:t>usando solamente riga e compasso</a:t>
                </a:r>
                <a:r>
                  <a:rPr lang="it-IT" sz="2400">
                    <a:solidFill>
                      <a:srgbClr val="202122"/>
                    </a:solidFill>
                    <a:effectLst/>
                    <a:latin typeface="Calibri" panose="020F0502020204030204" pitchFamily="34" charset="0"/>
                    <a:ea typeface="Times New Roman" panose="02020603050405020304" pitchFamily="18" charset="0"/>
                  </a:rPr>
                  <a:t>.</a:t>
                </a:r>
                <a:endParaRPr lang="it-IT" sz="2400">
                  <a:effectLst/>
                  <a:latin typeface="Times New Roman" panose="02020603050405020304" pitchFamily="18" charset="0"/>
                  <a:ea typeface="Times New Roman" panose="02020603050405020304" pitchFamily="18" charset="0"/>
                </a:endParaRPr>
              </a:p>
              <a:p>
                <a:pPr marL="0" indent="0" algn="just" fontAlgn="base">
                  <a:lnSpc>
                    <a:spcPct val="160000"/>
                  </a:lnSpc>
                  <a:spcBef>
                    <a:spcPts val="0"/>
                  </a:spcBef>
                  <a:buNone/>
                </a:pPr>
                <a:r>
                  <a:rPr lang="it-IT" sz="2400">
                    <a:solidFill>
                      <a:srgbClr val="202122"/>
                    </a:solidFill>
                    <a:effectLst/>
                    <a:latin typeface="Calibri" panose="020F0502020204030204" pitchFamily="34" charset="0"/>
                    <a:ea typeface="Times New Roman" panose="02020603050405020304" pitchFamily="18" charset="0"/>
                  </a:rPr>
                  <a:t>L’area del cerchio è </a:t>
                </a:r>
                <a:r>
                  <a:rPr lang="it-IT" sz="3000" i="1">
                    <a:solidFill>
                      <a:srgbClr val="202122"/>
                    </a:solidFill>
                    <a:effectLst/>
                    <a:latin typeface="Calibri" panose="020F0502020204030204" pitchFamily="34" charset="0"/>
                    <a:ea typeface="Times New Roman" panose="02020603050405020304" pitchFamily="18" charset="0"/>
                  </a:rPr>
                  <a:t>A</a:t>
                </a:r>
                <a:r>
                  <a:rPr lang="it-IT" sz="3000" i="1" baseline="-25000">
                    <a:solidFill>
                      <a:srgbClr val="202122"/>
                    </a:solidFill>
                    <a:effectLst/>
                    <a:latin typeface="Calibri" panose="020F0502020204030204" pitchFamily="34" charset="0"/>
                    <a:ea typeface="Times New Roman" panose="02020603050405020304" pitchFamily="18" charset="0"/>
                  </a:rPr>
                  <a:t>c</a:t>
                </a:r>
                <a:r>
                  <a:rPr lang="it-IT" sz="3000" i="1">
                    <a:solidFill>
                      <a:srgbClr val="202122"/>
                    </a:solidFill>
                    <a:effectLst/>
                    <a:latin typeface="Calibri" panose="020F0502020204030204" pitchFamily="34" charset="0"/>
                    <a:ea typeface="Times New Roman" panose="02020603050405020304" pitchFamily="18" charset="0"/>
                  </a:rPr>
                  <a:t> = r</a:t>
                </a:r>
                <a:r>
                  <a:rPr lang="it-IT" sz="3000" i="1" baseline="30000">
                    <a:solidFill>
                      <a:srgbClr val="202122"/>
                    </a:solidFill>
                    <a:effectLst/>
                    <a:latin typeface="Calibri" panose="020F0502020204030204" pitchFamily="34" charset="0"/>
                    <a:ea typeface="Times New Roman" panose="02020603050405020304" pitchFamily="18" charset="0"/>
                  </a:rPr>
                  <a:t>2</a:t>
                </a:r>
                <a:r>
                  <a:rPr lang="it-IT" sz="3000" i="1" spc="-25">
                    <a:solidFill>
                      <a:srgbClr val="000000"/>
                    </a:solidFill>
                    <a:effectLst/>
                    <a:latin typeface="Calibri" panose="020F0502020204030204" pitchFamily="34" charset="0"/>
                    <a:ea typeface="Times New Roman" panose="02020603050405020304" pitchFamily="18" charset="0"/>
                  </a:rPr>
                  <a:t> π</a:t>
                </a:r>
                <a:r>
                  <a:rPr lang="it-IT" sz="2400" spc="-25">
                    <a:solidFill>
                      <a:srgbClr val="000000"/>
                    </a:solidFill>
                    <a:effectLst/>
                    <a:latin typeface="Calibri" panose="020F0502020204030204" pitchFamily="34" charset="0"/>
                    <a:ea typeface="Times New Roman" panose="02020603050405020304" pitchFamily="18" charset="0"/>
                  </a:rPr>
                  <a:t>, l’area del quadrato </a:t>
                </a:r>
                <a:r>
                  <a:rPr lang="it-IT" sz="3100" spc="-25">
                    <a:solidFill>
                      <a:srgbClr val="000000"/>
                    </a:solidFill>
                    <a:effectLst/>
                    <a:latin typeface="Calibri" panose="020F0502020204030204" pitchFamily="34" charset="0"/>
                    <a:ea typeface="Times New Roman" panose="02020603050405020304" pitchFamily="18" charset="0"/>
                  </a:rPr>
                  <a:t>è </a:t>
                </a:r>
                <a:r>
                  <a:rPr lang="it-IT" sz="3100" i="1" spc="-25" err="1">
                    <a:solidFill>
                      <a:srgbClr val="000000"/>
                    </a:solidFill>
                    <a:effectLst/>
                    <a:latin typeface="Calibri" panose="020F0502020204030204" pitchFamily="34" charset="0"/>
                    <a:ea typeface="Times New Roman" panose="02020603050405020304" pitchFamily="18" charset="0"/>
                  </a:rPr>
                  <a:t>A</a:t>
                </a:r>
                <a:r>
                  <a:rPr lang="it-IT" sz="3100" i="1" spc="-25" baseline="-25000" err="1">
                    <a:solidFill>
                      <a:srgbClr val="000000"/>
                    </a:solidFill>
                    <a:effectLst/>
                    <a:latin typeface="Calibri" panose="020F0502020204030204" pitchFamily="34" charset="0"/>
                    <a:ea typeface="Times New Roman" panose="02020603050405020304" pitchFamily="18" charset="0"/>
                  </a:rPr>
                  <a:t>q</a:t>
                </a:r>
                <a:r>
                  <a:rPr lang="it-IT" sz="3100" i="1" spc="-25">
                    <a:solidFill>
                      <a:srgbClr val="000000"/>
                    </a:solidFill>
                    <a:effectLst/>
                    <a:latin typeface="Calibri" panose="020F0502020204030204" pitchFamily="34" charset="0"/>
                    <a:ea typeface="Times New Roman" panose="02020603050405020304" pitchFamily="18" charset="0"/>
                  </a:rPr>
                  <a:t> = l</a:t>
                </a:r>
                <a:r>
                  <a:rPr lang="it-IT" sz="3100" i="1" spc="-25" baseline="30000">
                    <a:solidFill>
                      <a:srgbClr val="000000"/>
                    </a:solidFill>
                    <a:effectLst/>
                    <a:latin typeface="Calibri" panose="020F0502020204030204" pitchFamily="34" charset="0"/>
                    <a:ea typeface="Times New Roman" panose="02020603050405020304" pitchFamily="18" charset="0"/>
                  </a:rPr>
                  <a:t>2  </a:t>
                </a:r>
                <a:r>
                  <a:rPr lang="it-IT" sz="2400" spc="-25">
                    <a:solidFill>
                      <a:srgbClr val="000000"/>
                    </a:solidFill>
                    <a:effectLst/>
                    <a:latin typeface="Calibri" panose="020F0502020204030204" pitchFamily="34" charset="0"/>
                    <a:ea typeface="Times New Roman" panose="02020603050405020304" pitchFamily="18" charset="0"/>
                  </a:rPr>
                  <a:t>quindi </a:t>
                </a:r>
              </a:p>
              <a:p>
                <a:pPr marL="0" indent="0" algn="ctr" fontAlgn="base">
                  <a:lnSpc>
                    <a:spcPct val="160000"/>
                  </a:lnSpc>
                  <a:spcBef>
                    <a:spcPts val="0"/>
                  </a:spcBef>
                  <a:buNone/>
                </a:pPr>
                <a:r>
                  <a:rPr lang="it-IT" sz="2600" i="1" spc="-25">
                    <a:solidFill>
                      <a:srgbClr val="000000"/>
                    </a:solidFill>
                    <a:effectLst/>
                    <a:latin typeface="Calibri" panose="020F0502020204030204" pitchFamily="34" charset="0"/>
                    <a:ea typeface="Times New Roman" panose="02020603050405020304" pitchFamily="18" charset="0"/>
                  </a:rPr>
                  <a:t>l= r</a:t>
                </a:r>
                <a14:m>
                  <m:oMath xmlns:m="http://schemas.openxmlformats.org/officeDocument/2006/math">
                    <m:rad>
                      <m:radPr>
                        <m:degHide m:val="on"/>
                        <m:ctrlPr>
                          <a:rPr lang="it-IT" sz="2600" i="1" spc="-25">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ctrlPr>
                      </m:radPr>
                      <m:deg/>
                      <m:e>
                        <m:r>
                          <a:rPr lang="it-IT" sz="2600" i="1" spc="-25">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𝜋</m:t>
                        </m:r>
                      </m:e>
                    </m:rad>
                  </m:oMath>
                </a14:m>
                <a:r>
                  <a:rPr lang="it-IT" sz="2400" spc="-25">
                    <a:solidFill>
                      <a:srgbClr val="000000"/>
                    </a:solidFill>
                    <a:effectLst/>
                    <a:latin typeface="Calibri" panose="020F0502020204030204" pitchFamily="34" charset="0"/>
                    <a:ea typeface="Times New Roman" panose="02020603050405020304" pitchFamily="18" charset="0"/>
                  </a:rPr>
                  <a:t>. </a:t>
                </a:r>
              </a:p>
              <a:p>
                <a:pPr marL="0" indent="0" algn="just" fontAlgn="base">
                  <a:lnSpc>
                    <a:spcPct val="160000"/>
                  </a:lnSpc>
                  <a:spcBef>
                    <a:spcPts val="0"/>
                  </a:spcBef>
                  <a:buNone/>
                </a:pPr>
                <a:r>
                  <a:rPr lang="it-IT" sz="2400" spc="-25">
                    <a:solidFill>
                      <a:srgbClr val="000000"/>
                    </a:solidFill>
                    <a:effectLst/>
                    <a:latin typeface="Calibri" panose="020F0502020204030204" pitchFamily="34" charset="0"/>
                    <a:ea typeface="Times New Roman" panose="02020603050405020304" pitchFamily="18" charset="0"/>
                  </a:rPr>
                  <a:t>Ma π </a:t>
                </a:r>
                <a:r>
                  <a:rPr lang="it-IT" sz="2400">
                    <a:solidFill>
                      <a:srgbClr val="202122"/>
                    </a:solidFill>
                    <a:effectLst/>
                    <a:latin typeface="Calibri" panose="020F0502020204030204" pitchFamily="34" charset="0"/>
                    <a:ea typeface="Times New Roman" panose="02020603050405020304" pitchFamily="18" charset="0"/>
                  </a:rPr>
                  <a:t>è un numero trascendente, ovvero non-algebrico, e quindi non-costruibile. </a:t>
                </a:r>
                <a:endParaRPr lang="it-IT" sz="2400">
                  <a:effectLst/>
                  <a:latin typeface="Times New Roman" panose="02020603050405020304" pitchFamily="18" charset="0"/>
                  <a:ea typeface="Times New Roman" panose="02020603050405020304" pitchFamily="18" charset="0"/>
                </a:endParaRPr>
              </a:p>
              <a:p>
                <a:pPr marL="0" indent="0" algn="just">
                  <a:lnSpc>
                    <a:spcPct val="160000"/>
                  </a:lnSpc>
                  <a:spcBef>
                    <a:spcPts val="0"/>
                  </a:spcBef>
                  <a:buNone/>
                </a:pPr>
                <a:r>
                  <a:rPr lang="it-IT" sz="2400">
                    <a:solidFill>
                      <a:srgbClr val="202122"/>
                    </a:solidFill>
                    <a:effectLst/>
                    <a:latin typeface="Calibri" panose="020F0502020204030204" pitchFamily="34" charset="0"/>
                    <a:ea typeface="Calibri" panose="020F0502020204030204" pitchFamily="34" charset="0"/>
                    <a:cs typeface="Calibri" panose="020F0502020204030204" pitchFamily="34" charset="0"/>
                  </a:rPr>
                  <a:t>È però possibile costruire un quadrato con area molto prossima a quella del cerchio dato. Ad esempio una buona approssimazione di</a:t>
                </a:r>
              </a:p>
              <a:p>
                <a:pPr marL="0" indent="0" algn="just">
                  <a:lnSpc>
                    <a:spcPct val="160000"/>
                  </a:lnSpc>
                  <a:spcBef>
                    <a:spcPts val="0"/>
                  </a:spcBef>
                  <a:buNone/>
                </a:pPr>
                <a14:m>
                  <m:oMath xmlns:m="http://schemas.openxmlformats.org/officeDocument/2006/math">
                    <m:rad>
                      <m:radPr>
                        <m:degHide m:val="on"/>
                        <m:ctrlPr>
                          <a:rPr lang="it-IT" sz="2400" i="1" spc="-25">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ctrlPr>
                      </m:radPr>
                      <m:deg/>
                      <m:e>
                        <m:r>
                          <m:rPr>
                            <m:sty m:val="p"/>
                          </m:rPr>
                          <a:rPr lang="it-IT" sz="2400" spc="-25">
                            <a:solidFill>
                              <a:srgbClr val="000000"/>
                            </a:solidFill>
                            <a:effectLst/>
                            <a:latin typeface="Cambria Math" panose="02040503050406030204" pitchFamily="18" charset="0"/>
                            <a:ea typeface="Calibri" panose="020F0502020204030204" pitchFamily="34" charset="0"/>
                            <a:cs typeface="Calibri" panose="020F0502020204030204" pitchFamily="34" charset="0"/>
                          </a:rPr>
                          <m:t>π</m:t>
                        </m:r>
                      </m:e>
                    </m:rad>
                  </m:oMath>
                </a14:m>
                <a:r>
                  <a:rPr lang="it-IT" sz="2400" spc="-25">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it-IT"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è 39/22 = </a:t>
                </a:r>
                <a:r>
                  <a:rPr lang="it-IT" sz="2400">
                    <a:solidFill>
                      <a:srgbClr val="202122"/>
                    </a:solidFill>
                    <a:effectLst/>
                    <a:latin typeface="Calibri" panose="020F0502020204030204" pitchFamily="34" charset="0"/>
                    <a:ea typeface="Calibri" panose="020F0502020204030204" pitchFamily="34" charset="0"/>
                    <a:cs typeface="Calibri" panose="020F0502020204030204" pitchFamily="34" charset="0"/>
                  </a:rPr>
                  <a:t>1 7727…..</a:t>
                </a:r>
                <a:r>
                  <a:rPr lang="it-IT" sz="2400"/>
                  <a:t> </a:t>
                </a:r>
              </a:p>
              <a:p>
                <a:pPr marL="0" indent="0" algn="just">
                  <a:lnSpc>
                    <a:spcPct val="160000"/>
                  </a:lnSpc>
                  <a:spcBef>
                    <a:spcPts val="0"/>
                  </a:spcBef>
                  <a:buNone/>
                </a:pPr>
                <a:r>
                  <a:rPr lang="it-IT" sz="2400"/>
                  <a:t>Per concludere si usa il Pi greco con l’approssimazione opportuna e nei calcoli è sufficiente indicare </a:t>
                </a:r>
                <a:r>
                  <a:rPr lang="it-IT" sz="2400" b="1"/>
                  <a:t>π </a:t>
                </a:r>
                <a:r>
                  <a:rPr lang="it-IT" sz="2400"/>
                  <a:t>senza riportare i decimali.</a:t>
                </a:r>
              </a:p>
              <a:p>
                <a:pPr marL="0" indent="0" algn="just">
                  <a:lnSpc>
                    <a:spcPct val="160000"/>
                  </a:lnSpc>
                  <a:spcBef>
                    <a:spcPts val="0"/>
                  </a:spcBef>
                  <a:buNone/>
                </a:pPr>
                <a:endParaRPr lang="it-IT">
                  <a:effectLst/>
                  <a:latin typeface="Calibri" panose="020F0502020204030204" pitchFamily="34" charset="0"/>
                  <a:ea typeface="Calibri" panose="020F0502020204030204" pitchFamily="34" charset="0"/>
                  <a:cs typeface="Times New Roman" panose="02020603050405020304" pitchFamily="18" charset="0"/>
                </a:endParaRPr>
              </a:p>
              <a:p>
                <a:endParaRPr lang="it-IT"/>
              </a:p>
            </p:txBody>
          </p:sp>
        </mc:Choice>
        <mc:Fallback>
          <p:sp>
            <p:nvSpPr>
              <p:cNvPr id="3" name="Segnaposto contenuto 2">
                <a:extLst>
                  <a:ext uri="{FF2B5EF4-FFF2-40B4-BE49-F238E27FC236}">
                    <a16:creationId xmlns:a16="http://schemas.microsoft.com/office/drawing/2014/main" id="{C1FE559A-A336-42A2-994C-000A6DEEB8B4}"/>
                  </a:ext>
                </a:extLst>
              </p:cNvPr>
              <p:cNvSpPr>
                <a:spLocks noGrp="1" noRot="1" noChangeAspect="1" noMove="1" noResize="1" noEditPoints="1" noAdjustHandles="1" noChangeArrowheads="1" noChangeShapeType="1" noTextEdit="1"/>
              </p:cNvSpPr>
              <p:nvPr>
                <p:ph idx="1"/>
              </p:nvPr>
            </p:nvSpPr>
            <p:spPr>
              <a:xfrm>
                <a:off x="3507233" y="647701"/>
                <a:ext cx="8246618" cy="5752906"/>
              </a:xfrm>
              <a:blipFill>
                <a:blip r:embed="rId2"/>
                <a:stretch>
                  <a:fillRect l="-1478" t="-3496" r="-813"/>
                </a:stretch>
              </a:blipFill>
            </p:spPr>
            <p:txBody>
              <a:bodyPr/>
              <a:lstStyle/>
              <a:p>
                <a:r>
                  <a:rPr lang="it-IT">
                    <a:noFill/>
                  </a:rPr>
                  <a:t> </a:t>
                </a:r>
              </a:p>
            </p:txBody>
          </p:sp>
        </mc:Fallback>
      </mc:AlternateContent>
      <p:sp>
        <p:nvSpPr>
          <p:cNvPr id="8" name="Titolo 1">
            <a:extLst>
              <a:ext uri="{FF2B5EF4-FFF2-40B4-BE49-F238E27FC236}">
                <a16:creationId xmlns:a16="http://schemas.microsoft.com/office/drawing/2014/main" id="{B6377724-30A2-4F75-ABA9-A7BA2ED5446B}"/>
              </a:ext>
            </a:extLst>
          </p:cNvPr>
          <p:cNvSpPr txBox="1">
            <a:spLocks/>
          </p:cNvSpPr>
          <p:nvPr/>
        </p:nvSpPr>
        <p:spPr>
          <a:xfrm>
            <a:off x="121795" y="999930"/>
            <a:ext cx="3209730" cy="16223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it-IT" b="1">
                <a:solidFill>
                  <a:srgbClr val="002060"/>
                </a:solidFill>
                <a:latin typeface="Calibri" panose="020F0502020204030204" pitchFamily="34" charset="0"/>
                <a:ea typeface="Times New Roman" panose="02020603050405020304" pitchFamily="18" charset="0"/>
                <a:cs typeface="Calibri" panose="020F0502020204030204" pitchFamily="34" charset="0"/>
              </a:rPr>
              <a:t>Quadratura </a:t>
            </a:r>
          </a:p>
          <a:p>
            <a:pPr algn="ctr"/>
            <a:r>
              <a:rPr lang="it-IT" b="1">
                <a:solidFill>
                  <a:srgbClr val="002060"/>
                </a:solidFill>
                <a:latin typeface="Calibri" panose="020F0502020204030204" pitchFamily="34" charset="0"/>
                <a:ea typeface="Times New Roman" panose="02020603050405020304" pitchFamily="18" charset="0"/>
                <a:cs typeface="Calibri" panose="020F0502020204030204" pitchFamily="34" charset="0"/>
              </a:rPr>
              <a:t>del cerchio</a:t>
            </a:r>
            <a:endParaRPr lang="it-IT">
              <a:solidFill>
                <a:srgbClr val="002060"/>
              </a:solidFill>
              <a:latin typeface="Calibri" panose="020F0502020204030204" pitchFamily="34" charset="0"/>
              <a:cs typeface="Calibri" panose="020F0502020204030204" pitchFamily="34" charset="0"/>
            </a:endParaRPr>
          </a:p>
        </p:txBody>
      </p:sp>
      <p:pic>
        <p:nvPicPr>
          <p:cNvPr id="11" name="Immagine 10">
            <a:extLst>
              <a:ext uri="{FF2B5EF4-FFF2-40B4-BE49-F238E27FC236}">
                <a16:creationId xmlns:a16="http://schemas.microsoft.com/office/drawing/2014/main" id="{9D437C39-C2F1-48DF-959B-486A7FB2068F}"/>
              </a:ext>
            </a:extLst>
          </p:cNvPr>
          <p:cNvPicPr>
            <a:picLocks noChangeAspect="1"/>
          </p:cNvPicPr>
          <p:nvPr/>
        </p:nvPicPr>
        <p:blipFill>
          <a:blip r:embed="rId3"/>
          <a:stretch>
            <a:fillRect/>
          </a:stretch>
        </p:blipFill>
        <p:spPr>
          <a:xfrm>
            <a:off x="315332" y="2687750"/>
            <a:ext cx="3038485" cy="3096000"/>
          </a:xfrm>
          <a:prstGeom prst="rect">
            <a:avLst/>
          </a:prstGeom>
          <a:ln w="25400">
            <a:solidFill>
              <a:schemeClr val="tx1"/>
            </a:solidFill>
          </a:ln>
        </p:spPr>
      </p:pic>
    </p:spTree>
    <p:extLst>
      <p:ext uri="{BB962C8B-B14F-4D97-AF65-F5344CB8AC3E}">
        <p14:creationId xmlns:p14="http://schemas.microsoft.com/office/powerpoint/2010/main" val="477302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B18B3F2-C45F-44C0-86B7-20EEA6A650B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064" t="8107" r="2728"/>
          <a:stretch/>
        </p:blipFill>
        <p:spPr bwMode="auto">
          <a:xfrm>
            <a:off x="0" y="1793172"/>
            <a:ext cx="5262466" cy="2738113"/>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781046C3-EA5E-418C-8B8F-9A38E2F43DD2}"/>
              </a:ext>
            </a:extLst>
          </p:cNvPr>
          <p:cNvSpPr txBox="1"/>
          <p:nvPr/>
        </p:nvSpPr>
        <p:spPr>
          <a:xfrm>
            <a:off x="3558248" y="4531285"/>
            <a:ext cx="8324849" cy="2215991"/>
          </a:xfrm>
          <a:prstGeom prst="rect">
            <a:avLst/>
          </a:prstGeom>
          <a:noFill/>
        </p:spPr>
        <p:txBody>
          <a:bodyPr wrap="square" rtlCol="0">
            <a:spAutoFit/>
          </a:bodyPr>
          <a:lstStyle/>
          <a:p>
            <a:r>
              <a:rPr lang="it-IT" sz="2400" spc="-25">
                <a:solidFill>
                  <a:srgbClr val="000000"/>
                </a:solidFill>
                <a:effectLst/>
                <a:latin typeface="Calibri" panose="020F0502020204030204" pitchFamily="34" charset="0"/>
                <a:ea typeface="Times New Roman" panose="02020603050405020304" pitchFamily="18" charset="0"/>
              </a:rPr>
              <a:t>Nella Bibbia (</a:t>
            </a:r>
            <a:r>
              <a:rPr lang="it-IT" sz="2400">
                <a:solidFill>
                  <a:srgbClr val="000000"/>
                </a:solidFill>
                <a:effectLst/>
                <a:latin typeface="Calibri" panose="020F0502020204030204" pitchFamily="34" charset="0"/>
                <a:ea typeface="Times New Roman" panose="02020603050405020304" pitchFamily="18" charset="0"/>
              </a:rPr>
              <a:t>Primo libro dei Re 7: 23) descrivendo gli arredi del tempio di Salomone si dice che si fece “</a:t>
            </a:r>
            <a:r>
              <a:rPr lang="it-IT" sz="2400" i="1">
                <a:solidFill>
                  <a:srgbClr val="000000"/>
                </a:solidFill>
                <a:effectLst/>
                <a:latin typeface="Calibri" panose="020F0502020204030204" pitchFamily="34" charset="0"/>
                <a:ea typeface="Times New Roman" panose="02020603050405020304" pitchFamily="18" charset="0"/>
              </a:rPr>
              <a:t>un</a:t>
            </a:r>
            <a:r>
              <a:rPr lang="it-IT" sz="2400">
                <a:solidFill>
                  <a:srgbClr val="000000"/>
                </a:solidFill>
                <a:effectLst/>
                <a:latin typeface="Calibri" panose="020F0502020204030204" pitchFamily="34" charset="0"/>
                <a:ea typeface="Times New Roman" panose="02020603050405020304" pitchFamily="18" charset="0"/>
              </a:rPr>
              <a:t> </a:t>
            </a:r>
            <a:r>
              <a:rPr lang="it-IT" sz="2400" i="1">
                <a:solidFill>
                  <a:srgbClr val="000000"/>
                </a:solidFill>
                <a:effectLst/>
                <a:latin typeface="Calibri" panose="020F0502020204030204" pitchFamily="34" charset="0"/>
                <a:ea typeface="Times New Roman" panose="02020603050405020304" pitchFamily="18" charset="0"/>
              </a:rPr>
              <a:t>bacino di metallo fuso di 10 cubiti da un orlo all’altro rotondo la sua altezza era di 5 cubiti e la sua circonferenza di 30 cubiti”</a:t>
            </a:r>
            <a:r>
              <a:rPr lang="it-IT" sz="2400">
                <a:solidFill>
                  <a:srgbClr val="000000"/>
                </a:solidFill>
                <a:effectLst/>
                <a:latin typeface="Calibri" panose="020F0502020204030204" pitchFamily="34" charset="0"/>
                <a:ea typeface="Times New Roman" panose="02020603050405020304" pitchFamily="18" charset="0"/>
              </a:rPr>
              <a:t>. Alcuni ritengono quindi che secondo la Bibbia il valore di </a:t>
            </a:r>
            <a:r>
              <a:rPr lang="it-IT" sz="2400" spc="-25">
                <a:solidFill>
                  <a:srgbClr val="000000"/>
                </a:solidFill>
                <a:effectLst/>
                <a:latin typeface="Calibri" panose="020F0502020204030204" pitchFamily="34" charset="0"/>
                <a:ea typeface="Times New Roman" panose="02020603050405020304" pitchFamily="18" charset="0"/>
              </a:rPr>
              <a:t>π</a:t>
            </a:r>
            <a:r>
              <a:rPr lang="it-IT" sz="2400">
                <a:solidFill>
                  <a:srgbClr val="000000"/>
                </a:solidFill>
                <a:effectLst/>
                <a:latin typeface="Calibri" panose="020F0502020204030204" pitchFamily="34" charset="0"/>
                <a:ea typeface="Times New Roman" panose="02020603050405020304" pitchFamily="18" charset="0"/>
              </a:rPr>
              <a:t> sarebbe esattamente 3.</a:t>
            </a:r>
            <a:endParaRPr lang="it-IT" sz="2400">
              <a:effectLst/>
              <a:latin typeface="Times New Roman" panose="02020603050405020304" pitchFamily="18" charset="0"/>
              <a:ea typeface="Times New Roman" panose="02020603050405020304" pitchFamily="18" charset="0"/>
            </a:endParaRPr>
          </a:p>
          <a:p>
            <a:endParaRPr lang="it-IT"/>
          </a:p>
        </p:txBody>
      </p:sp>
      <p:pic>
        <p:nvPicPr>
          <p:cNvPr id="7" name="Picture 2">
            <a:extLst>
              <a:ext uri="{FF2B5EF4-FFF2-40B4-BE49-F238E27FC236}">
                <a16:creationId xmlns:a16="http://schemas.microsoft.com/office/drawing/2014/main" id="{E58A7C36-025E-46F9-9C11-CD3ECB7800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773"/>
          <a:stretch/>
        </p:blipFill>
        <p:spPr bwMode="auto">
          <a:xfrm>
            <a:off x="5158481" y="102836"/>
            <a:ext cx="6642994" cy="3921968"/>
          </a:xfrm>
          <a:prstGeom prst="rect">
            <a:avLst/>
          </a:prstGeom>
          <a:noFill/>
          <a:extLst>
            <a:ext uri="{909E8E84-426E-40DD-AFC4-6F175D3DCCD1}">
              <a14:hiddenFill xmlns:a14="http://schemas.microsoft.com/office/drawing/2010/main">
                <a:solidFill>
                  <a:srgbClr val="FFFFFF"/>
                </a:solidFill>
              </a14:hiddenFill>
            </a:ext>
          </a:extLst>
        </p:spPr>
      </p:pic>
      <p:sp>
        <p:nvSpPr>
          <p:cNvPr id="8" name="Titolo 1">
            <a:extLst>
              <a:ext uri="{FF2B5EF4-FFF2-40B4-BE49-F238E27FC236}">
                <a16:creationId xmlns:a16="http://schemas.microsoft.com/office/drawing/2014/main" id="{1612C380-60EA-4814-82E7-22171C6AE764}"/>
              </a:ext>
            </a:extLst>
          </p:cNvPr>
          <p:cNvSpPr txBox="1">
            <a:spLocks/>
          </p:cNvSpPr>
          <p:nvPr/>
        </p:nvSpPr>
        <p:spPr>
          <a:xfrm>
            <a:off x="-188342" y="366854"/>
            <a:ext cx="3869269" cy="16223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it-IT" sz="3600" b="1" spc="-25">
                <a:solidFill>
                  <a:srgbClr val="002060"/>
                </a:solidFill>
                <a:effectLst/>
                <a:latin typeface="Calibri" panose="020F0502020204030204" pitchFamily="34" charset="0"/>
                <a:ea typeface="Times New Roman" panose="02020603050405020304" pitchFamily="18" charset="0"/>
              </a:rPr>
              <a:t>π </a:t>
            </a:r>
          </a:p>
          <a:p>
            <a:pPr algn="ctr"/>
            <a:r>
              <a:rPr lang="it-IT" sz="3600" b="1" spc="-25">
                <a:solidFill>
                  <a:srgbClr val="002060"/>
                </a:solidFill>
                <a:effectLst/>
                <a:latin typeface="Calibri" panose="020F0502020204030204" pitchFamily="34" charset="0"/>
                <a:ea typeface="Times New Roman" panose="02020603050405020304" pitchFamily="18" charset="0"/>
              </a:rPr>
              <a:t>nella storia</a:t>
            </a:r>
            <a:endParaRPr lang="it-IT" b="1">
              <a:solidFill>
                <a:srgbClr val="002060"/>
              </a:solidFill>
              <a:latin typeface="Calibri" panose="020F0502020204030204" pitchFamily="34" charset="0"/>
              <a:cs typeface="Calibri" panose="020F0502020204030204" pitchFamily="34" charset="0"/>
            </a:endParaRPr>
          </a:p>
        </p:txBody>
      </p:sp>
      <p:sp>
        <p:nvSpPr>
          <p:cNvPr id="9" name="Titolo 1">
            <a:extLst>
              <a:ext uri="{FF2B5EF4-FFF2-40B4-BE49-F238E27FC236}">
                <a16:creationId xmlns:a16="http://schemas.microsoft.com/office/drawing/2014/main" id="{F0DF28AB-DF9E-40C7-A59B-D098634DE336}"/>
              </a:ext>
            </a:extLst>
          </p:cNvPr>
          <p:cNvSpPr txBox="1">
            <a:spLocks/>
          </p:cNvSpPr>
          <p:nvPr/>
        </p:nvSpPr>
        <p:spPr>
          <a:xfrm>
            <a:off x="-119917" y="4531285"/>
            <a:ext cx="3869269" cy="16223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it-IT" sz="3600" b="1" spc="-25">
                <a:solidFill>
                  <a:srgbClr val="002060"/>
                </a:solidFill>
                <a:effectLst/>
                <a:latin typeface="Calibri" panose="020F0502020204030204" pitchFamily="34" charset="0"/>
                <a:ea typeface="Times New Roman" panose="02020603050405020304" pitchFamily="18" charset="0"/>
              </a:rPr>
              <a:t>Nella Bibbia</a:t>
            </a:r>
            <a:endParaRPr lang="it-IT" b="1">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625499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96FF1A-26C1-42D7-972F-82DC7628046B}"/>
              </a:ext>
            </a:extLst>
          </p:cNvPr>
          <p:cNvSpPr>
            <a:spLocks noGrp="1"/>
          </p:cNvSpPr>
          <p:nvPr>
            <p:ph type="title"/>
          </p:nvPr>
        </p:nvSpPr>
        <p:spPr/>
        <p:txBody>
          <a:bodyPr/>
          <a:lstStyle/>
          <a:p>
            <a:endParaRPr lang="it-IT"/>
          </a:p>
        </p:txBody>
      </p:sp>
      <mc:AlternateContent xmlns:mc="http://schemas.openxmlformats.org/markup-compatibility/2006" xmlns:a14="http://schemas.microsoft.com/office/drawing/2010/main">
        <mc:Choice Requires="a14">
          <p:sp>
            <p:nvSpPr>
              <p:cNvPr id="3" name="Segnaposto contenuto 2">
                <a:extLst>
                  <a:ext uri="{FF2B5EF4-FFF2-40B4-BE49-F238E27FC236}">
                    <a16:creationId xmlns:a16="http://schemas.microsoft.com/office/drawing/2014/main" id="{1AA2612C-E8A9-4C70-BC2D-A05A9075BB4E}"/>
                  </a:ext>
                </a:extLst>
              </p:cNvPr>
              <p:cNvSpPr>
                <a:spLocks noGrp="1"/>
              </p:cNvSpPr>
              <p:nvPr>
                <p:ph idx="1"/>
              </p:nvPr>
            </p:nvSpPr>
            <p:spPr>
              <a:xfrm>
                <a:off x="3641662" y="796428"/>
                <a:ext cx="8058150" cy="5256000"/>
              </a:xfrm>
            </p:spPr>
            <p:txBody>
              <a:bodyPr>
                <a:noAutofit/>
              </a:bodyPr>
              <a:lstStyle/>
              <a:p>
                <a:pPr marL="0" indent="0">
                  <a:lnSpc>
                    <a:spcPct val="100000"/>
                  </a:lnSpc>
                  <a:spcBef>
                    <a:spcPts val="0"/>
                  </a:spcBef>
                  <a:buNone/>
                </a:pPr>
                <a:r>
                  <a:rPr lang="it-IT" sz="2600">
                    <a:solidFill>
                      <a:srgbClr val="000000"/>
                    </a:solidFill>
                    <a:effectLst/>
                    <a:latin typeface="Calibri" panose="020F0502020204030204" pitchFamily="34" charset="0"/>
                    <a:ea typeface="Calibri" panose="020F0502020204030204" pitchFamily="34" charset="0"/>
                    <a:cs typeface="Calibri" panose="020F0502020204030204" pitchFamily="34" charset="0"/>
                  </a:rPr>
                  <a:t>I Babilonesi calcolarono  il valore del Pi greco, anche se estremamente approssimato, e assegnarono il valore </a:t>
                </a:r>
                <a14:m>
                  <m:oMath xmlns:m="http://schemas.openxmlformats.org/officeDocument/2006/math">
                    <m:f>
                      <m:fPr>
                        <m:ctrlPr>
                          <a:rPr lang="it-IT" sz="2600" i="1" smtClean="0">
                            <a:solidFill>
                              <a:srgbClr val="000000"/>
                            </a:solidFill>
                            <a:effectLst/>
                            <a:latin typeface="Cambria Math" panose="02040503050406030204" pitchFamily="18" charset="0"/>
                            <a:cs typeface="Calibri" panose="020F0502020204030204" pitchFamily="34" charset="0"/>
                          </a:rPr>
                        </m:ctrlPr>
                      </m:fPr>
                      <m:num>
                        <m:r>
                          <a:rPr lang="it-IT" sz="2600" b="0" i="1" smtClean="0">
                            <a:solidFill>
                              <a:srgbClr val="000000"/>
                            </a:solidFill>
                            <a:effectLst/>
                            <a:latin typeface="Cambria Math" panose="02040503050406030204" pitchFamily="18" charset="0"/>
                            <a:cs typeface="Calibri" panose="020F0502020204030204" pitchFamily="34" charset="0"/>
                          </a:rPr>
                          <m:t>25</m:t>
                        </m:r>
                      </m:num>
                      <m:den>
                        <m:r>
                          <a:rPr lang="it-IT" sz="2600" b="0" i="1" smtClean="0">
                            <a:solidFill>
                              <a:srgbClr val="000000"/>
                            </a:solidFill>
                            <a:effectLst/>
                            <a:latin typeface="Cambria Math" panose="02040503050406030204" pitchFamily="18" charset="0"/>
                            <a:cs typeface="Calibri" panose="020F0502020204030204" pitchFamily="34" charset="0"/>
                          </a:rPr>
                          <m:t>8</m:t>
                        </m:r>
                      </m:den>
                    </m:f>
                    <m:r>
                      <a:rPr lang="it-IT" sz="2600" b="0" i="1" smtClean="0">
                        <a:solidFill>
                          <a:srgbClr val="000000"/>
                        </a:solidFill>
                        <a:effectLst/>
                        <a:latin typeface="Cambria Math" panose="02040503050406030204" pitchFamily="18" charset="0"/>
                        <a:cs typeface="Calibri" panose="020F0502020204030204" pitchFamily="34" charset="0"/>
                      </a:rPr>
                      <m:t> </m:t>
                    </m:r>
                    <m:r>
                      <a:rPr lang="it-IT" sz="2600" b="0" i="0" smtClean="0">
                        <a:solidFill>
                          <a:srgbClr val="000000"/>
                        </a:solidFill>
                        <a:effectLst/>
                        <a:latin typeface="Cambria Math" panose="02040503050406030204" pitchFamily="18" charset="0"/>
                        <a:cs typeface="Calibri" panose="020F0502020204030204" pitchFamily="34" charset="0"/>
                      </a:rPr>
                      <m:t> </m:t>
                    </m:r>
                  </m:oMath>
                </a14:m>
                <a:r>
                  <a:rPr lang="it-IT" sz="2600">
                    <a:solidFill>
                      <a:srgbClr val="000000"/>
                    </a:solidFill>
                    <a:effectLst/>
                    <a:latin typeface="Calibri" panose="020F0502020204030204" pitchFamily="34" charset="0"/>
                    <a:ea typeface="Calibri" panose="020F0502020204030204" pitchFamily="34" charset="0"/>
                    <a:cs typeface="Calibri" panose="020F0502020204030204" pitchFamily="34" charset="0"/>
                  </a:rPr>
                  <a:t>pari a circa 3,125, un valore ben lontano da quello reale. </a:t>
                </a:r>
              </a:p>
              <a:p>
                <a:pPr marL="0" indent="0">
                  <a:lnSpc>
                    <a:spcPct val="100000"/>
                  </a:lnSpc>
                  <a:spcBef>
                    <a:spcPts val="0"/>
                  </a:spcBef>
                  <a:buNone/>
                </a:pPr>
                <a:r>
                  <a:rPr lang="it-IT" sz="2600">
                    <a:solidFill>
                      <a:srgbClr val="000000"/>
                    </a:solidFill>
                    <a:effectLst/>
                    <a:latin typeface="Calibri" panose="020F0502020204030204" pitchFamily="34" charset="0"/>
                    <a:ea typeface="Calibri" panose="020F0502020204030204" pitchFamily="34" charset="0"/>
                    <a:cs typeface="Calibri" panose="020F0502020204030204" pitchFamily="34" charset="0"/>
                  </a:rPr>
                  <a:t>Gli egiziani  </a:t>
                </a:r>
                <a:r>
                  <a:rPr lang="it-IT" sz="2600">
                    <a:solidFill>
                      <a:srgbClr val="000000"/>
                    </a:solidFill>
                    <a:latin typeface="Calibri" panose="020F0502020204030204" pitchFamily="34" charset="0"/>
                    <a:ea typeface="Calibri" panose="020F0502020204030204" pitchFamily="34" charset="0"/>
                    <a:cs typeface="Calibri" panose="020F0502020204030204" pitchFamily="34" charset="0"/>
                  </a:rPr>
                  <a:t>nel papiro di Rind </a:t>
                </a:r>
                <a:r>
                  <a:rPr lang="it-IT" sz="2600">
                    <a:solidFill>
                      <a:srgbClr val="000000"/>
                    </a:solidFill>
                    <a:effectLst/>
                    <a:latin typeface="Calibri" panose="020F0502020204030204" pitchFamily="34" charset="0"/>
                    <a:ea typeface="Calibri" panose="020F0502020204030204" pitchFamily="34" charset="0"/>
                    <a:cs typeface="Calibri" panose="020F0502020204030204" pitchFamily="34" charset="0"/>
                  </a:rPr>
                  <a:t>gli assegnarono un valore di 3,16 oppure calcolato come </a:t>
                </a:r>
                <a14:m>
                  <m:oMath xmlns:m="http://schemas.openxmlformats.org/officeDocument/2006/math">
                    <m:f>
                      <m:fPr>
                        <m:ctrlPr>
                          <a:rPr lang="it-IT" sz="2600" i="1" smtClean="0">
                            <a:solidFill>
                              <a:srgbClr val="000000"/>
                            </a:solidFill>
                            <a:effectLst/>
                            <a:latin typeface="Cambria Math" panose="02040503050406030204" pitchFamily="18" charset="0"/>
                            <a:cs typeface="Calibri" panose="020F0502020204030204" pitchFamily="34" charset="0"/>
                          </a:rPr>
                        </m:ctrlPr>
                      </m:fPr>
                      <m:num>
                        <m:r>
                          <a:rPr lang="it-IT" sz="2600" b="0" i="1" smtClean="0">
                            <a:solidFill>
                              <a:srgbClr val="000000"/>
                            </a:solidFill>
                            <a:effectLst/>
                            <a:latin typeface="Cambria Math" panose="02040503050406030204" pitchFamily="18" charset="0"/>
                            <a:cs typeface="Calibri" panose="020F0502020204030204" pitchFamily="34" charset="0"/>
                          </a:rPr>
                          <m:t>256</m:t>
                        </m:r>
                      </m:num>
                      <m:den>
                        <m:r>
                          <a:rPr lang="it-IT" sz="2600" b="0" i="1" smtClean="0">
                            <a:solidFill>
                              <a:srgbClr val="000000"/>
                            </a:solidFill>
                            <a:effectLst/>
                            <a:latin typeface="Cambria Math" panose="02040503050406030204" pitchFamily="18" charset="0"/>
                            <a:cs typeface="Calibri" panose="020F0502020204030204" pitchFamily="34" charset="0"/>
                          </a:rPr>
                          <m:t>81</m:t>
                        </m:r>
                      </m:den>
                    </m:f>
                  </m:oMath>
                </a14:m>
                <a:r>
                  <a:rPr lang="it-IT" sz="2600">
                    <a:solidFill>
                      <a:srgbClr val="000000"/>
                    </a:solidFill>
                    <a:effectLst/>
                    <a:latin typeface="Calibri" panose="020F0502020204030204" pitchFamily="34" charset="0"/>
                    <a:ea typeface="Calibri" panose="020F0502020204030204" pitchFamily="34" charset="0"/>
                    <a:cs typeface="Calibri" panose="020F0502020204030204" pitchFamily="34" charset="0"/>
                  </a:rPr>
                  <a:t>. Anche qui possiamo notare come il numero si discosti troppo rispetto a 3,1459. Il Pi greco si trova, infatti, nei calcoli che sono stati utilizzati per creare le piramidi di Giza. </a:t>
                </a:r>
              </a:p>
              <a:p>
                <a:pPr marL="0" indent="0">
                  <a:lnSpc>
                    <a:spcPct val="100000"/>
                  </a:lnSpc>
                  <a:spcBef>
                    <a:spcPts val="0"/>
                  </a:spcBef>
                  <a:buNone/>
                </a:pPr>
                <a:r>
                  <a:rPr lang="it-IT" sz="2600">
                    <a:solidFill>
                      <a:srgbClr val="000000"/>
                    </a:solidFill>
                    <a:latin typeface="Calibri" panose="020F0502020204030204" pitchFamily="34" charset="0"/>
                    <a:cs typeface="Calibri" panose="020F0502020204030204" pitchFamily="34" charset="0"/>
                  </a:rPr>
                  <a:t>Gli egiziani calcolavano l’area del cerchio con la formula  </a:t>
                </a:r>
              </a:p>
              <a:p>
                <a:pPr marL="0" indent="0">
                  <a:lnSpc>
                    <a:spcPct val="100000"/>
                  </a:lnSpc>
                  <a:spcBef>
                    <a:spcPts val="0"/>
                  </a:spcBef>
                  <a:buNone/>
                </a:pPr>
                <a:r>
                  <a:rPr lang="it-IT" sz="2600">
                    <a:solidFill>
                      <a:srgbClr val="000000"/>
                    </a:solidFill>
                    <a:latin typeface="Calibri" panose="020F0502020204030204" pitchFamily="34" charset="0"/>
                    <a:cs typeface="Calibri" panose="020F0502020204030204" pitchFamily="34" charset="0"/>
                  </a:rPr>
                  <a:t>A = (</a:t>
                </a:r>
                <a14:m>
                  <m:oMath xmlns:m="http://schemas.openxmlformats.org/officeDocument/2006/math">
                    <m:f>
                      <m:fPr>
                        <m:ctrlPr>
                          <a:rPr lang="it-IT" sz="2600" i="1" smtClean="0">
                            <a:solidFill>
                              <a:srgbClr val="000000"/>
                            </a:solidFill>
                            <a:effectLst/>
                            <a:latin typeface="Cambria Math" panose="02040503050406030204" pitchFamily="18" charset="0"/>
                            <a:cs typeface="Calibri" panose="020F0502020204030204" pitchFamily="34" charset="0"/>
                          </a:rPr>
                        </m:ctrlPr>
                      </m:fPr>
                      <m:num>
                        <m:r>
                          <a:rPr lang="it-IT" sz="2600" b="0" i="1" smtClean="0">
                            <a:solidFill>
                              <a:srgbClr val="000000"/>
                            </a:solidFill>
                            <a:effectLst/>
                            <a:latin typeface="Cambria Math" panose="02040503050406030204" pitchFamily="18" charset="0"/>
                            <a:cs typeface="Calibri" panose="020F0502020204030204" pitchFamily="34" charset="0"/>
                          </a:rPr>
                          <m:t>8</m:t>
                        </m:r>
                      </m:num>
                      <m:den>
                        <m:r>
                          <a:rPr lang="it-IT" sz="2600" b="0" i="1" smtClean="0">
                            <a:solidFill>
                              <a:srgbClr val="000000"/>
                            </a:solidFill>
                            <a:effectLst/>
                            <a:latin typeface="Cambria Math" panose="02040503050406030204" pitchFamily="18" charset="0"/>
                            <a:cs typeface="Calibri" panose="020F0502020204030204" pitchFamily="34" charset="0"/>
                          </a:rPr>
                          <m:t>9</m:t>
                        </m:r>
                      </m:den>
                    </m:f>
                    <m:r>
                      <a:rPr lang="it-IT" sz="2600" b="0" i="1" smtClean="0">
                        <a:solidFill>
                          <a:srgbClr val="000000"/>
                        </a:solidFill>
                        <a:effectLst/>
                        <a:latin typeface="Cambria Math" panose="02040503050406030204" pitchFamily="18" charset="0"/>
                        <a:cs typeface="Calibri" panose="020F0502020204030204" pitchFamily="34" charset="0"/>
                      </a:rPr>
                      <m:t> </m:t>
                    </m:r>
                  </m:oMath>
                </a14:m>
                <a:r>
                  <a:rPr lang="it-IT" sz="2600">
                    <a:latin typeface="Calibri" panose="020F0502020204030204" pitchFamily="34" charset="0"/>
                    <a:cs typeface="Calibri" panose="020F0502020204030204" pitchFamily="34" charset="0"/>
                  </a:rPr>
                  <a:t>d)</a:t>
                </a:r>
                <a:r>
                  <a:rPr lang="it-IT" sz="2600" baseline="30000">
                    <a:latin typeface="Calibri" panose="020F0502020204030204" pitchFamily="34" charset="0"/>
                    <a:cs typeface="Calibri" panose="020F0502020204030204" pitchFamily="34" charset="0"/>
                  </a:rPr>
                  <a:t>2 </a:t>
                </a:r>
                <a:r>
                  <a:rPr lang="it-IT" sz="2600">
                    <a:latin typeface="Calibri" panose="020F0502020204030204" pitchFamily="34" charset="0"/>
                    <a:cs typeface="Calibri" panose="020F0502020204030204" pitchFamily="34" charset="0"/>
                  </a:rPr>
                  <a:t>dove d è il diametro.</a:t>
                </a:r>
              </a:p>
            </p:txBody>
          </p:sp>
        </mc:Choice>
        <mc:Fallback xmlns="">
          <p:sp>
            <p:nvSpPr>
              <p:cNvPr id="3" name="Segnaposto contenuto 2">
                <a:extLst>
                  <a:ext uri="{FF2B5EF4-FFF2-40B4-BE49-F238E27FC236}">
                    <a16:creationId xmlns:a16="http://schemas.microsoft.com/office/drawing/2014/main" id="{1AA2612C-E8A9-4C70-BC2D-A05A9075BB4E}"/>
                  </a:ext>
                </a:extLst>
              </p:cNvPr>
              <p:cNvSpPr>
                <a:spLocks noGrp="1" noRot="1" noChangeAspect="1" noMove="1" noResize="1" noEditPoints="1" noAdjustHandles="1" noChangeArrowheads="1" noChangeShapeType="1" noTextEdit="1"/>
              </p:cNvSpPr>
              <p:nvPr>
                <p:ph idx="1"/>
              </p:nvPr>
            </p:nvSpPr>
            <p:spPr>
              <a:xfrm>
                <a:off x="3641662" y="796428"/>
                <a:ext cx="8058150" cy="5256000"/>
              </a:xfrm>
              <a:blipFill>
                <a:blip r:embed="rId2"/>
                <a:stretch>
                  <a:fillRect l="-1362" r="-1815"/>
                </a:stretch>
              </a:blipFill>
            </p:spPr>
            <p:txBody>
              <a:bodyPr/>
              <a:lstStyle/>
              <a:p>
                <a:r>
                  <a:rPr lang="it-IT">
                    <a:noFill/>
                  </a:rPr>
                  <a:t> </a:t>
                </a:r>
              </a:p>
            </p:txBody>
          </p:sp>
        </mc:Fallback>
      </mc:AlternateContent>
      <p:sp>
        <p:nvSpPr>
          <p:cNvPr id="4" name="Titolo 1">
            <a:extLst>
              <a:ext uri="{FF2B5EF4-FFF2-40B4-BE49-F238E27FC236}">
                <a16:creationId xmlns:a16="http://schemas.microsoft.com/office/drawing/2014/main" id="{7959D13D-4256-4B4A-8608-0E8AF03710C1}"/>
              </a:ext>
            </a:extLst>
          </p:cNvPr>
          <p:cNvSpPr txBox="1">
            <a:spLocks/>
          </p:cNvSpPr>
          <p:nvPr/>
        </p:nvSpPr>
        <p:spPr>
          <a:xfrm>
            <a:off x="-207975" y="557354"/>
            <a:ext cx="3869269" cy="16223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it-IT" b="1">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it-IT" sz="3600" b="1" spc="-25">
                <a:solidFill>
                  <a:srgbClr val="000000"/>
                </a:solidFill>
                <a:effectLst/>
                <a:latin typeface="Calibri" panose="020F0502020204030204" pitchFamily="34" charset="0"/>
                <a:ea typeface="Times New Roman" panose="02020603050405020304" pitchFamily="18" charset="0"/>
              </a:rPr>
              <a:t>π </a:t>
            </a:r>
          </a:p>
          <a:p>
            <a:pPr algn="ctr"/>
            <a:r>
              <a:rPr lang="it-IT" sz="3600" b="1" spc="-25">
                <a:solidFill>
                  <a:srgbClr val="000000"/>
                </a:solidFill>
                <a:effectLst/>
                <a:latin typeface="Calibri" panose="020F0502020204030204" pitchFamily="34" charset="0"/>
                <a:ea typeface="Times New Roman" panose="02020603050405020304" pitchFamily="18" charset="0"/>
              </a:rPr>
              <a:t>nella storia</a:t>
            </a:r>
            <a:endParaRPr lang="it-IT" b="1">
              <a:solidFill>
                <a:srgbClr val="002060"/>
              </a:solidFill>
              <a:latin typeface="Calibri" panose="020F0502020204030204" pitchFamily="34" charset="0"/>
              <a:cs typeface="Calibri" panose="020F0502020204030204" pitchFamily="34" charset="0"/>
            </a:endParaRPr>
          </a:p>
        </p:txBody>
      </p:sp>
      <p:pic>
        <p:nvPicPr>
          <p:cNvPr id="6" name="Immagine 5">
            <a:extLst>
              <a:ext uri="{FF2B5EF4-FFF2-40B4-BE49-F238E27FC236}">
                <a16:creationId xmlns:a16="http://schemas.microsoft.com/office/drawing/2014/main" id="{F7552E44-0A6C-4C1C-BE93-D76F3AFCD518}"/>
              </a:ext>
            </a:extLst>
          </p:cNvPr>
          <p:cNvPicPr>
            <a:picLocks noChangeAspect="1"/>
          </p:cNvPicPr>
          <p:nvPr/>
        </p:nvPicPr>
        <p:blipFill rotWithShape="1">
          <a:blip r:embed="rId3"/>
          <a:srcRect l="2336" t="6045" r="5501"/>
          <a:stretch/>
        </p:blipFill>
        <p:spPr>
          <a:xfrm>
            <a:off x="371378" y="2093611"/>
            <a:ext cx="2710564" cy="3526972"/>
          </a:xfrm>
          <a:prstGeom prst="rect">
            <a:avLst/>
          </a:prstGeom>
          <a:ln w="25400">
            <a:solidFill>
              <a:srgbClr val="002060"/>
            </a:solidFill>
          </a:ln>
        </p:spPr>
      </p:pic>
    </p:spTree>
    <p:extLst>
      <p:ext uri="{BB962C8B-B14F-4D97-AF65-F5344CB8AC3E}">
        <p14:creationId xmlns:p14="http://schemas.microsoft.com/office/powerpoint/2010/main" val="2414472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A1D0E48-96C5-49C2-8AD3-574E8F47E960}"/>
              </a:ext>
            </a:extLst>
          </p:cNvPr>
          <p:cNvSpPr>
            <a:spLocks noGrp="1"/>
          </p:cNvSpPr>
          <p:nvPr>
            <p:ph idx="1"/>
          </p:nvPr>
        </p:nvSpPr>
        <p:spPr>
          <a:xfrm>
            <a:off x="3592285" y="2456826"/>
            <a:ext cx="8238931" cy="4824000"/>
          </a:xfrm>
        </p:spPr>
        <p:txBody>
          <a:bodyPr/>
          <a:lstStyle/>
          <a:p>
            <a:pPr marL="0" indent="0">
              <a:buNone/>
            </a:pPr>
            <a:r>
              <a:rPr lang="it-IT" sz="2400">
                <a:solidFill>
                  <a:srgbClr val="000000"/>
                </a:solidFill>
                <a:effectLst/>
                <a:latin typeface="Calibri" panose="020F0502020204030204" pitchFamily="34" charset="0"/>
                <a:ea typeface="Calibri" panose="020F0502020204030204" pitchFamily="34" charset="0"/>
                <a:cs typeface="Calibri" panose="020F0502020204030204" pitchFamily="34" charset="0"/>
              </a:rPr>
              <a:t>Per avere un'approssimazione più precisa dobbiamo aspettare </a:t>
            </a:r>
            <a:r>
              <a:rPr lang="it-IT" sz="2400" b="1">
                <a:solidFill>
                  <a:srgbClr val="000000"/>
                </a:solidFill>
                <a:effectLst/>
                <a:latin typeface="Calibri" panose="020F0502020204030204" pitchFamily="34" charset="0"/>
                <a:ea typeface="Calibri" panose="020F0502020204030204" pitchFamily="34" charset="0"/>
                <a:cs typeface="Calibri" panose="020F0502020204030204" pitchFamily="34" charset="0"/>
              </a:rPr>
              <a:t> Archimede</a:t>
            </a:r>
          </a:p>
          <a:p>
            <a:pPr marL="0" indent="0">
              <a:buNone/>
            </a:pPr>
            <a:r>
              <a:rPr lang="it-IT" sz="2400">
                <a:solidFill>
                  <a:srgbClr val="000000"/>
                </a:solidFill>
                <a:effectLst/>
                <a:latin typeface="Calibri" panose="020F0502020204030204" pitchFamily="34" charset="0"/>
                <a:ea typeface="Calibri" panose="020F0502020204030204" pitchFamily="34" charset="0"/>
                <a:cs typeface="Calibri" panose="020F0502020204030204" pitchFamily="34" charset="0"/>
              </a:rPr>
              <a:t>Archimede, per calcolare in maniera precisa </a:t>
            </a:r>
            <a:r>
              <a:rPr lang="it-IT" sz="2400" b="1" spc="-25">
                <a:solidFill>
                  <a:srgbClr val="000000"/>
                </a:solidFill>
                <a:latin typeface="Calibri" panose="020F0502020204030204" pitchFamily="34" charset="0"/>
                <a:ea typeface="Times New Roman" panose="02020603050405020304" pitchFamily="18" charset="0"/>
              </a:rPr>
              <a:t>π</a:t>
            </a:r>
            <a:r>
              <a:rPr lang="it-IT" sz="2400" b="1" spc="-25">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it-IT" sz="2400">
                <a:solidFill>
                  <a:srgbClr val="000000"/>
                </a:solidFill>
                <a:effectLst/>
                <a:latin typeface="Calibri" panose="020F0502020204030204" pitchFamily="34" charset="0"/>
                <a:ea typeface="Calibri" panose="020F0502020204030204" pitchFamily="34" charset="0"/>
                <a:cs typeface="Calibri" panose="020F0502020204030204" pitchFamily="34" charset="0"/>
              </a:rPr>
              <a:t>prese una circonferenza di diametro unitario 1 e, all'interno e all'esterno della circonferenza, rispettivamente, iscrisse e circoscrisse dei poligoni regolari con un numero sempre maggiore di lati. </a:t>
            </a:r>
            <a:r>
              <a:rPr lang="it-IT" sz="240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Archimede calcolò fino al perimetro di due poligoni regolari con 96 lati ciascuno ed arrivò alla conclusione che il numero cercato doveva essere compreso tra 3+10/71 e 3+10/70.</a:t>
            </a:r>
            <a:endParaRPr lang="it-IT" sz="2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endParaRPr lang="it-IT" sz="1800">
              <a:solidFill>
                <a:srgbClr val="000000"/>
              </a:solidFill>
              <a:latin typeface="Roboto" panose="02000000000000000000" pitchFamily="2" charset="0"/>
              <a:ea typeface="Calibri" panose="020F0502020204030204" pitchFamily="34" charset="0"/>
              <a:cs typeface="Times New Roman" panose="02020603050405020304" pitchFamily="18" charset="0"/>
            </a:endParaRPr>
          </a:p>
          <a:p>
            <a:endParaRPr lang="it-IT" sz="1800">
              <a:solidFill>
                <a:srgbClr val="000000"/>
              </a:solidFill>
              <a:effectLst/>
              <a:latin typeface="Roboto" panose="02000000000000000000" pitchFamily="2" charset="0"/>
              <a:ea typeface="Calibri" panose="020F0502020204030204" pitchFamily="34" charset="0"/>
              <a:cs typeface="Times New Roman" panose="02020603050405020304" pitchFamily="18" charset="0"/>
            </a:endParaRPr>
          </a:p>
          <a:p>
            <a:endParaRPr lang="it-IT" sz="1800">
              <a:solidFill>
                <a:srgbClr val="000000"/>
              </a:solidFill>
              <a:latin typeface="Roboto" panose="02000000000000000000" pitchFamily="2" charset="0"/>
              <a:ea typeface="Calibri" panose="020F0502020204030204" pitchFamily="34" charset="0"/>
              <a:cs typeface="Times New Roman" panose="02020603050405020304" pitchFamily="18" charset="0"/>
            </a:endParaRPr>
          </a:p>
        </p:txBody>
      </p:sp>
      <p:pic>
        <p:nvPicPr>
          <p:cNvPr id="4" name="Immagine 3" descr="Immagine che contiene specchio, clipart&#10;&#10;Descrizione generata automaticamente">
            <a:extLst>
              <a:ext uri="{FF2B5EF4-FFF2-40B4-BE49-F238E27FC236}">
                <a16:creationId xmlns:a16="http://schemas.microsoft.com/office/drawing/2014/main" id="{69410C2A-15E2-41F5-84FF-EF8C4B16874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96138" y="366854"/>
            <a:ext cx="6508116" cy="2102071"/>
          </a:xfrm>
          <a:prstGeom prst="rect">
            <a:avLst/>
          </a:prstGeom>
          <a:noFill/>
          <a:ln>
            <a:noFill/>
          </a:ln>
        </p:spPr>
      </p:pic>
      <p:sp>
        <p:nvSpPr>
          <p:cNvPr id="5" name="Titolo 1">
            <a:extLst>
              <a:ext uri="{FF2B5EF4-FFF2-40B4-BE49-F238E27FC236}">
                <a16:creationId xmlns:a16="http://schemas.microsoft.com/office/drawing/2014/main" id="{49C18782-224A-4229-83FD-9F05BA9CF1DB}"/>
              </a:ext>
            </a:extLst>
          </p:cNvPr>
          <p:cNvSpPr txBox="1">
            <a:spLocks/>
          </p:cNvSpPr>
          <p:nvPr/>
        </p:nvSpPr>
        <p:spPr>
          <a:xfrm>
            <a:off x="-188342" y="484992"/>
            <a:ext cx="3869269" cy="16223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it-IT" sz="3600" b="1" spc="-25">
                <a:solidFill>
                  <a:srgbClr val="002060"/>
                </a:solidFill>
                <a:effectLst/>
                <a:latin typeface="Calibri" panose="020F0502020204030204" pitchFamily="34" charset="0"/>
                <a:ea typeface="Times New Roman" panose="02020603050405020304" pitchFamily="18" charset="0"/>
              </a:rPr>
              <a:t>π </a:t>
            </a:r>
          </a:p>
          <a:p>
            <a:pPr algn="ctr"/>
            <a:r>
              <a:rPr lang="it-IT" sz="3600" b="1" spc="-25">
                <a:solidFill>
                  <a:srgbClr val="002060"/>
                </a:solidFill>
                <a:effectLst/>
                <a:latin typeface="Calibri" panose="020F0502020204030204" pitchFamily="34" charset="0"/>
                <a:ea typeface="Times New Roman" panose="02020603050405020304" pitchFamily="18" charset="0"/>
              </a:rPr>
              <a:t>nella storia</a:t>
            </a:r>
            <a:endParaRPr lang="it-IT" b="1">
              <a:solidFill>
                <a:srgbClr val="002060"/>
              </a:solidFill>
              <a:latin typeface="Calibri" panose="020F0502020204030204" pitchFamily="34" charset="0"/>
              <a:cs typeface="Calibri" panose="020F0502020204030204" pitchFamily="34" charset="0"/>
            </a:endParaRPr>
          </a:p>
        </p:txBody>
      </p:sp>
      <p:sp>
        <p:nvSpPr>
          <p:cNvPr id="6" name="Titolo 1">
            <a:extLst>
              <a:ext uri="{FF2B5EF4-FFF2-40B4-BE49-F238E27FC236}">
                <a16:creationId xmlns:a16="http://schemas.microsoft.com/office/drawing/2014/main" id="{9E95DAAD-B4DD-4BB1-87E2-4292CD514565}"/>
              </a:ext>
            </a:extLst>
          </p:cNvPr>
          <p:cNvSpPr txBox="1">
            <a:spLocks/>
          </p:cNvSpPr>
          <p:nvPr/>
        </p:nvSpPr>
        <p:spPr>
          <a:xfrm>
            <a:off x="-188342" y="4610679"/>
            <a:ext cx="3869269" cy="16223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it-IT" b="1">
                <a:solidFill>
                  <a:srgbClr val="002060"/>
                </a:solidFill>
                <a:latin typeface="Calibri" panose="020F0502020204030204" pitchFamily="34" charset="0"/>
                <a:ea typeface="Times New Roman" panose="02020603050405020304" pitchFamily="18" charset="0"/>
                <a:cs typeface="Calibri" panose="020F0502020204030204" pitchFamily="34" charset="0"/>
              </a:rPr>
              <a:t>Archimede</a:t>
            </a:r>
            <a:endParaRPr lang="it-IT" b="1">
              <a:solidFill>
                <a:srgbClr val="002060"/>
              </a:solidFill>
              <a:latin typeface="Calibri" panose="020F0502020204030204" pitchFamily="34" charset="0"/>
              <a:cs typeface="Calibri" panose="020F0502020204030204" pitchFamily="34" charset="0"/>
            </a:endParaRPr>
          </a:p>
        </p:txBody>
      </p:sp>
      <p:pic>
        <p:nvPicPr>
          <p:cNvPr id="2052" name="Picture 4" descr="curiosità su Archimede">
            <a:extLst>
              <a:ext uri="{FF2B5EF4-FFF2-40B4-BE49-F238E27FC236}">
                <a16:creationId xmlns:a16="http://schemas.microsoft.com/office/drawing/2014/main" id="{08626721-0858-7818-0975-DDCCBA87DC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072" r="22307"/>
          <a:stretch/>
        </p:blipFill>
        <p:spPr bwMode="auto">
          <a:xfrm>
            <a:off x="197890" y="1832327"/>
            <a:ext cx="3086790" cy="3240000"/>
          </a:xfrm>
          <a:prstGeom prst="rect">
            <a:avLst/>
          </a:prstGeom>
          <a:noFill/>
          <a:ln w="25400">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8549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53D0FDB-7423-4918-B664-365DBCC19811}"/>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3F1CD3A3-D9F7-485C-9CDE-677E74EE6FEA}"/>
              </a:ext>
            </a:extLst>
          </p:cNvPr>
          <p:cNvSpPr>
            <a:spLocks noGrp="1"/>
          </p:cNvSpPr>
          <p:nvPr>
            <p:ph idx="1"/>
          </p:nvPr>
        </p:nvSpPr>
        <p:spPr>
          <a:xfrm>
            <a:off x="3806504" y="730485"/>
            <a:ext cx="7315200" cy="5387885"/>
          </a:xfrm>
        </p:spPr>
        <p:txBody>
          <a:bodyPr>
            <a:normAutofit/>
          </a:bodyPr>
          <a:lstStyle/>
          <a:p>
            <a:pPr marL="0" indent="0">
              <a:lnSpc>
                <a:spcPct val="150000"/>
              </a:lnSpc>
              <a:spcBef>
                <a:spcPts val="0"/>
              </a:spcBef>
              <a:buNone/>
            </a:pPr>
            <a:r>
              <a:rPr lang="it-IT" sz="2400">
                <a:solidFill>
                  <a:srgbClr val="000000"/>
                </a:solidFill>
                <a:effectLst/>
                <a:latin typeface="Calibri" panose="020F0502020204030204" pitchFamily="34" charset="0"/>
                <a:ea typeface="Calibri" panose="020F0502020204030204" pitchFamily="34" charset="0"/>
                <a:cs typeface="Calibri" panose="020F0502020204030204" pitchFamily="34" charset="0"/>
              </a:rPr>
              <a:t>Anche dall'altra parte del mondo, in Cina, molti matematici si prodigarono nel calcolo del </a:t>
            </a:r>
            <a:r>
              <a:rPr lang="it-IT" sz="2400" b="1" spc="-25">
                <a:solidFill>
                  <a:srgbClr val="000000"/>
                </a:solidFill>
                <a:effectLst/>
                <a:latin typeface="Calibri" panose="020F0502020204030204" pitchFamily="34" charset="0"/>
                <a:ea typeface="Times New Roman" panose="02020603050405020304" pitchFamily="18" charset="0"/>
              </a:rPr>
              <a:t>π</a:t>
            </a:r>
            <a:r>
              <a:rPr lang="it-IT" sz="2400">
                <a:solidFill>
                  <a:srgbClr val="000000"/>
                </a:solidFill>
                <a:effectLst/>
                <a:latin typeface="Calibri" panose="020F0502020204030204" pitchFamily="34" charset="0"/>
                <a:ea typeface="Calibri" panose="020F0502020204030204" pitchFamily="34" charset="0"/>
                <a:cs typeface="Calibri" panose="020F0502020204030204" pitchFamily="34" charset="0"/>
              </a:rPr>
              <a:t>.  L'astronomo </a:t>
            </a:r>
            <a:r>
              <a:rPr lang="it-IT" sz="2400" b="1" err="1">
                <a:solidFill>
                  <a:srgbClr val="000000"/>
                </a:solidFill>
                <a:effectLst/>
                <a:latin typeface="Calibri" panose="020F0502020204030204" pitchFamily="34" charset="0"/>
                <a:ea typeface="Calibri" panose="020F0502020204030204" pitchFamily="34" charset="0"/>
                <a:cs typeface="Calibri" panose="020F0502020204030204" pitchFamily="34" charset="0"/>
              </a:rPr>
              <a:t>Tsu</a:t>
            </a:r>
            <a:r>
              <a:rPr lang="it-IT" sz="2400" b="1">
                <a:solidFill>
                  <a:srgbClr val="000000"/>
                </a:solidFill>
                <a:effectLst/>
                <a:latin typeface="Calibri" panose="020F0502020204030204" pitchFamily="34" charset="0"/>
                <a:ea typeface="Calibri" panose="020F0502020204030204" pitchFamily="34" charset="0"/>
                <a:cs typeface="Calibri" panose="020F0502020204030204" pitchFamily="34" charset="0"/>
              </a:rPr>
              <a:t> Chung Chi</a:t>
            </a:r>
            <a:r>
              <a:rPr lang="it-IT" sz="24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it-IT" sz="2400" b="1">
                <a:solidFill>
                  <a:srgbClr val="000000"/>
                </a:solidFill>
                <a:effectLst/>
                <a:latin typeface="Calibri" panose="020F0502020204030204" pitchFamily="34" charset="0"/>
                <a:ea typeface="Calibri" panose="020F0502020204030204" pitchFamily="34" charset="0"/>
                <a:cs typeface="Calibri" panose="020F0502020204030204" pitchFamily="34" charset="0"/>
              </a:rPr>
              <a:t>e suo figlio</a:t>
            </a:r>
            <a:r>
              <a:rPr lang="it-IT" sz="2400">
                <a:solidFill>
                  <a:srgbClr val="000000"/>
                </a:solidFill>
                <a:effectLst/>
                <a:latin typeface="Calibri" panose="020F0502020204030204" pitchFamily="34" charset="0"/>
                <a:ea typeface="Calibri" panose="020F0502020204030204" pitchFamily="34" charset="0"/>
                <a:cs typeface="Calibri" panose="020F0502020204030204" pitchFamily="34" charset="0"/>
              </a:rPr>
              <a:t> dedicarono molti anni allo studio di questa costante. Il loro calcolo fu molto preciso perché usarono dei poligoni, inscritti nella circonferenza, con innumerevoli lati. </a:t>
            </a:r>
          </a:p>
          <a:p>
            <a:pPr marL="0" indent="0">
              <a:lnSpc>
                <a:spcPct val="150000"/>
              </a:lnSpc>
              <a:spcBef>
                <a:spcPts val="0"/>
              </a:spcBef>
              <a:buNone/>
            </a:pPr>
            <a:r>
              <a:rPr lang="it-IT" sz="2400">
                <a:solidFill>
                  <a:srgbClr val="000000"/>
                </a:solidFill>
                <a:effectLst/>
                <a:latin typeface="Calibri" panose="020F0502020204030204" pitchFamily="34" charset="0"/>
                <a:ea typeface="Calibri" panose="020F0502020204030204" pitchFamily="34" charset="0"/>
                <a:cs typeface="Calibri" panose="020F0502020204030204" pitchFamily="34" charset="0"/>
              </a:rPr>
              <a:t>L'operazione fu davvero immane, soprattutto per gli strumenti dell'epoca. </a:t>
            </a:r>
            <a:endParaRPr lang="it-IT" sz="2400">
              <a:latin typeface="Calibri" panose="020F0502020204030204" pitchFamily="34" charset="0"/>
              <a:cs typeface="Calibri" panose="020F0502020204030204" pitchFamily="34" charset="0"/>
            </a:endParaRPr>
          </a:p>
        </p:txBody>
      </p:sp>
      <p:sp>
        <p:nvSpPr>
          <p:cNvPr id="6" name="Titolo 1">
            <a:extLst>
              <a:ext uri="{FF2B5EF4-FFF2-40B4-BE49-F238E27FC236}">
                <a16:creationId xmlns:a16="http://schemas.microsoft.com/office/drawing/2014/main" id="{97897462-766E-45E5-9E00-139FE5FEB4B2}"/>
              </a:ext>
            </a:extLst>
          </p:cNvPr>
          <p:cNvSpPr txBox="1">
            <a:spLocks/>
          </p:cNvSpPr>
          <p:nvPr/>
        </p:nvSpPr>
        <p:spPr>
          <a:xfrm>
            <a:off x="-157154" y="392618"/>
            <a:ext cx="3869269" cy="16223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it-IT" b="1">
                <a:solidFill>
                  <a:srgbClr val="002060"/>
                </a:solidFill>
                <a:latin typeface="Calibri" panose="020F0502020204030204" pitchFamily="34" charset="0"/>
                <a:ea typeface="Times New Roman" panose="02020603050405020304" pitchFamily="18" charset="0"/>
                <a:cs typeface="Calibri" panose="020F0502020204030204" pitchFamily="34" charset="0"/>
              </a:rPr>
              <a:t>Il </a:t>
            </a:r>
            <a:r>
              <a:rPr lang="it-IT" sz="3600" b="1" spc="-25">
                <a:solidFill>
                  <a:srgbClr val="000000"/>
                </a:solidFill>
                <a:effectLst/>
                <a:latin typeface="Calibri" panose="020F0502020204030204" pitchFamily="34" charset="0"/>
                <a:ea typeface="Times New Roman" panose="02020603050405020304" pitchFamily="18" charset="0"/>
              </a:rPr>
              <a:t>π nella storia</a:t>
            </a:r>
            <a:endParaRPr lang="it-IT" b="1">
              <a:solidFill>
                <a:srgbClr val="002060"/>
              </a:solidFill>
              <a:latin typeface="Calibri" panose="020F0502020204030204" pitchFamily="34" charset="0"/>
              <a:cs typeface="Calibri" panose="020F0502020204030204" pitchFamily="34" charset="0"/>
            </a:endParaRPr>
          </a:p>
        </p:txBody>
      </p:sp>
      <p:sp>
        <p:nvSpPr>
          <p:cNvPr id="7" name="Titolo 1">
            <a:extLst>
              <a:ext uri="{FF2B5EF4-FFF2-40B4-BE49-F238E27FC236}">
                <a16:creationId xmlns:a16="http://schemas.microsoft.com/office/drawing/2014/main" id="{A6436A57-47A8-4E96-A237-C39FC07DE92B}"/>
              </a:ext>
            </a:extLst>
          </p:cNvPr>
          <p:cNvSpPr txBox="1">
            <a:spLocks/>
          </p:cNvSpPr>
          <p:nvPr/>
        </p:nvSpPr>
        <p:spPr>
          <a:xfrm>
            <a:off x="-138965" y="5024127"/>
            <a:ext cx="3869269" cy="16223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it-IT" b="1">
                <a:solidFill>
                  <a:srgbClr val="002060"/>
                </a:solidFill>
                <a:latin typeface="Calibri" panose="020F0502020204030204" pitchFamily="34" charset="0"/>
                <a:ea typeface="Times New Roman" panose="02020603050405020304" pitchFamily="18" charset="0"/>
                <a:cs typeface="Calibri" panose="020F0502020204030204" pitchFamily="34" charset="0"/>
              </a:rPr>
              <a:t>In Cina</a:t>
            </a:r>
            <a:endParaRPr lang="it-IT" b="1">
              <a:solidFill>
                <a:srgbClr val="002060"/>
              </a:solidFill>
              <a:latin typeface="Calibri" panose="020F0502020204030204" pitchFamily="34" charset="0"/>
              <a:cs typeface="Calibri" panose="020F0502020204030204" pitchFamily="34" charset="0"/>
            </a:endParaRPr>
          </a:p>
        </p:txBody>
      </p:sp>
      <p:pic>
        <p:nvPicPr>
          <p:cNvPr id="11" name="Immagine 10">
            <a:extLst>
              <a:ext uri="{FF2B5EF4-FFF2-40B4-BE49-F238E27FC236}">
                <a16:creationId xmlns:a16="http://schemas.microsoft.com/office/drawing/2014/main" id="{D0ECD5EB-3A12-4B3E-A8A4-9F32C8A60B99}"/>
              </a:ext>
            </a:extLst>
          </p:cNvPr>
          <p:cNvPicPr>
            <a:picLocks noChangeAspect="1"/>
          </p:cNvPicPr>
          <p:nvPr/>
        </p:nvPicPr>
        <p:blipFill rotWithShape="1">
          <a:blip r:embed="rId2"/>
          <a:srcRect t="2837"/>
          <a:stretch/>
        </p:blipFill>
        <p:spPr>
          <a:xfrm>
            <a:off x="158530" y="1457325"/>
            <a:ext cx="1816637" cy="2357410"/>
          </a:xfrm>
          <a:prstGeom prst="rect">
            <a:avLst/>
          </a:prstGeom>
          <a:ln w="25400">
            <a:solidFill>
              <a:srgbClr val="002060"/>
            </a:solidFill>
          </a:ln>
        </p:spPr>
      </p:pic>
      <p:pic>
        <p:nvPicPr>
          <p:cNvPr id="13" name="Immagine 12">
            <a:extLst>
              <a:ext uri="{FF2B5EF4-FFF2-40B4-BE49-F238E27FC236}">
                <a16:creationId xmlns:a16="http://schemas.microsoft.com/office/drawing/2014/main" id="{4264E0A2-385C-4A9E-BAAE-98FF5213853E}"/>
              </a:ext>
            </a:extLst>
          </p:cNvPr>
          <p:cNvPicPr>
            <a:picLocks noChangeAspect="1"/>
          </p:cNvPicPr>
          <p:nvPr/>
        </p:nvPicPr>
        <p:blipFill rotWithShape="1">
          <a:blip r:embed="rId3"/>
          <a:srcRect t="7053" b="5325"/>
          <a:stretch/>
        </p:blipFill>
        <p:spPr>
          <a:xfrm>
            <a:off x="1337909" y="3363504"/>
            <a:ext cx="1925294" cy="2081591"/>
          </a:xfrm>
          <a:prstGeom prst="rect">
            <a:avLst/>
          </a:prstGeom>
          <a:ln w="25400">
            <a:solidFill>
              <a:srgbClr val="002060"/>
            </a:solidFill>
          </a:ln>
        </p:spPr>
      </p:pic>
    </p:spTree>
    <p:extLst>
      <p:ext uri="{BB962C8B-B14F-4D97-AF65-F5344CB8AC3E}">
        <p14:creationId xmlns:p14="http://schemas.microsoft.com/office/powerpoint/2010/main" val="41319019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B665791-72B1-4A6D-B02B-79FE19D14B60}"/>
              </a:ext>
            </a:extLst>
          </p:cNvPr>
          <p:cNvSpPr>
            <a:spLocks noGrp="1"/>
          </p:cNvSpPr>
          <p:nvPr>
            <p:ph idx="1"/>
          </p:nvPr>
        </p:nvSpPr>
        <p:spPr>
          <a:xfrm>
            <a:off x="3612369" y="737811"/>
            <a:ext cx="8047576" cy="6192000"/>
          </a:xfrm>
        </p:spPr>
        <p:txBody>
          <a:bodyPr>
            <a:normAutofit/>
          </a:bodyPr>
          <a:lstStyle/>
          <a:p>
            <a:pPr marL="0" indent="0" algn="just">
              <a:lnSpc>
                <a:spcPct val="150000"/>
              </a:lnSpc>
              <a:spcBef>
                <a:spcPts val="0"/>
              </a:spcBef>
              <a:buNone/>
            </a:pPr>
            <a:r>
              <a:rPr lang="it-IT" sz="2400">
                <a:solidFill>
                  <a:srgbClr val="000000"/>
                </a:solidFill>
                <a:effectLst/>
                <a:latin typeface="Roboto" panose="02000000000000000000" pitchFamily="2" charset="0"/>
                <a:ea typeface="Calibri" panose="020F0502020204030204" pitchFamily="34" charset="0"/>
                <a:cs typeface="Times New Roman" panose="02020603050405020304" pitchFamily="18" charset="0"/>
              </a:rPr>
              <a:t>Per avere un risultato migliore e più preciso dobbiamo aspettare il XVI secolo, o meglio </a:t>
            </a:r>
            <a:r>
              <a:rPr lang="it-IT" sz="2400" err="1">
                <a:solidFill>
                  <a:srgbClr val="000000"/>
                </a:solidFill>
                <a:effectLst/>
                <a:latin typeface="Roboto" panose="02000000000000000000" pitchFamily="2" charset="0"/>
                <a:ea typeface="Calibri" panose="020F0502020204030204" pitchFamily="34" charset="0"/>
                <a:cs typeface="Times New Roman" panose="02020603050405020304" pitchFamily="18" charset="0"/>
              </a:rPr>
              <a:t>Ludolph</a:t>
            </a:r>
            <a:r>
              <a:rPr lang="it-IT" sz="2400">
                <a:solidFill>
                  <a:srgbClr val="000000"/>
                </a:solidFill>
                <a:effectLst/>
                <a:latin typeface="Roboto" panose="02000000000000000000" pitchFamily="2" charset="0"/>
                <a:ea typeface="Calibri" panose="020F0502020204030204" pitchFamily="34" charset="0"/>
                <a:cs typeface="Times New Roman" panose="02020603050405020304" pitchFamily="18" charset="0"/>
              </a:rPr>
              <a:t> van </a:t>
            </a:r>
            <a:r>
              <a:rPr lang="it-IT" sz="2400" err="1">
                <a:solidFill>
                  <a:srgbClr val="000000"/>
                </a:solidFill>
                <a:effectLst/>
                <a:latin typeface="Roboto" panose="02000000000000000000" pitchFamily="2" charset="0"/>
                <a:ea typeface="Calibri" panose="020F0502020204030204" pitchFamily="34" charset="0"/>
                <a:cs typeface="Times New Roman" panose="02020603050405020304" pitchFamily="18" charset="0"/>
              </a:rPr>
              <a:t>Ceulen</a:t>
            </a:r>
            <a:r>
              <a:rPr lang="it-IT" sz="2400">
                <a:solidFill>
                  <a:srgbClr val="000000"/>
                </a:solidFill>
                <a:effectLst/>
                <a:latin typeface="Roboto" panose="02000000000000000000" pitchFamily="2" charset="0"/>
                <a:ea typeface="Calibri" panose="020F0502020204030204" pitchFamily="34" charset="0"/>
                <a:cs typeface="Times New Roman" panose="02020603050405020304" pitchFamily="18" charset="0"/>
              </a:rPr>
              <a:t>, matematico tedesco, che usò poligoni con circa 200 lati ciascuno per calcolare la lunghezza di una circonferenza di diametro unitario. Riuscì a trovare dopo 25 anni di calcoli  un valore del Pi greco con 35 cifre decimali e lo fece </a:t>
            </a:r>
            <a:r>
              <a:rPr lang="it-IT" sz="2400">
                <a:solidFill>
                  <a:srgbClr val="000000"/>
                </a:solidFill>
                <a:latin typeface="Roboto" panose="02000000000000000000" pitchFamily="2" charset="0"/>
                <a:ea typeface="Calibri" panose="020F0502020204030204" pitchFamily="34" charset="0"/>
                <a:cs typeface="Times New Roman" panose="02020603050405020304" pitchFamily="18" charset="0"/>
              </a:rPr>
              <a:t>incidere </a:t>
            </a:r>
            <a:r>
              <a:rPr lang="it-IT" sz="2400">
                <a:solidFill>
                  <a:srgbClr val="000000"/>
                </a:solidFill>
                <a:effectLst/>
                <a:latin typeface="Roboto" panose="02000000000000000000" pitchFamily="2" charset="0"/>
                <a:ea typeface="Calibri" panose="020F0502020204030204" pitchFamily="34" charset="0"/>
                <a:cs typeface="Times New Roman" panose="02020603050405020304" pitchFamily="18" charset="0"/>
              </a:rPr>
              <a:t>sulla sua pietra tombale!</a:t>
            </a:r>
            <a:endParaRPr lang="it-IT" sz="240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50000"/>
              </a:lnSpc>
              <a:spcBef>
                <a:spcPts val="0"/>
              </a:spcBef>
              <a:buNone/>
            </a:pPr>
            <a:r>
              <a:rPr lang="it-IT" sz="240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L'importanza di </a:t>
            </a:r>
            <a:r>
              <a:rPr lang="it-IT" sz="2400" err="1">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Ludolph</a:t>
            </a:r>
            <a:r>
              <a:rPr lang="it-IT" sz="240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 è tale che il Pi greco si chiama anche </a:t>
            </a:r>
            <a:r>
              <a:rPr lang="it-IT" sz="2400" b="1">
                <a:solidFill>
                  <a:srgbClr val="000000"/>
                </a:solidFill>
                <a:effectLst/>
                <a:latin typeface="inherit"/>
                <a:ea typeface="Times New Roman" panose="02020603050405020304" pitchFamily="18" charset="0"/>
                <a:cs typeface="Times New Roman" panose="02020603050405020304" pitchFamily="18" charset="0"/>
              </a:rPr>
              <a:t>costante di </a:t>
            </a:r>
            <a:r>
              <a:rPr lang="it-IT" sz="2400" b="1" err="1">
                <a:solidFill>
                  <a:srgbClr val="000000"/>
                </a:solidFill>
                <a:effectLst/>
                <a:latin typeface="inherit"/>
                <a:ea typeface="Times New Roman" panose="02020603050405020304" pitchFamily="18" charset="0"/>
                <a:cs typeface="Times New Roman" panose="02020603050405020304" pitchFamily="18" charset="0"/>
              </a:rPr>
              <a:t>Ludolph</a:t>
            </a:r>
            <a:r>
              <a:rPr lang="it-IT" sz="240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 proprio in onore del matematico tedesco</a:t>
            </a:r>
            <a:r>
              <a:rPr lang="it-IT" sz="180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a:t>
            </a:r>
          </a:p>
          <a:p>
            <a:pPr marL="0" indent="0">
              <a:buNone/>
            </a:pPr>
            <a:endParaRPr lang="it-IT" sz="180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endParaRPr>
          </a:p>
          <a:p>
            <a:pPr marL="0" indent="0">
              <a:buNone/>
            </a:pPr>
            <a:endParaRPr lang="it-IT"/>
          </a:p>
        </p:txBody>
      </p:sp>
      <p:pic>
        <p:nvPicPr>
          <p:cNvPr id="2050" name="Picture 2">
            <a:extLst>
              <a:ext uri="{FF2B5EF4-FFF2-40B4-BE49-F238E27FC236}">
                <a16:creationId xmlns:a16="http://schemas.microsoft.com/office/drawing/2014/main" id="{6944B9E2-AF94-4524-8CE3-9D7D38A8F5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697" t="22200" r="13700" b="23645"/>
          <a:stretch/>
        </p:blipFill>
        <p:spPr bwMode="auto">
          <a:xfrm>
            <a:off x="187824" y="1729002"/>
            <a:ext cx="3049335" cy="3815984"/>
          </a:xfrm>
          <a:prstGeom prst="rect">
            <a:avLst/>
          </a:prstGeom>
          <a:noFill/>
          <a:ln w="25400">
            <a:solidFill>
              <a:srgbClr val="002060"/>
            </a:solidFill>
          </a:ln>
          <a:extLst>
            <a:ext uri="{909E8E84-426E-40DD-AFC4-6F175D3DCCD1}">
              <a14:hiddenFill xmlns:a14="http://schemas.microsoft.com/office/drawing/2010/main">
                <a:solidFill>
                  <a:srgbClr val="FFFFFF"/>
                </a:solidFill>
              </a14:hiddenFill>
            </a:ext>
          </a:extLst>
        </p:spPr>
      </p:pic>
      <p:sp>
        <p:nvSpPr>
          <p:cNvPr id="11" name="Titolo 1">
            <a:extLst>
              <a:ext uri="{FF2B5EF4-FFF2-40B4-BE49-F238E27FC236}">
                <a16:creationId xmlns:a16="http://schemas.microsoft.com/office/drawing/2014/main" id="{87A9BEE0-C232-4DF7-9F8C-8A2A93B3EB0B}"/>
              </a:ext>
            </a:extLst>
          </p:cNvPr>
          <p:cNvSpPr txBox="1">
            <a:spLocks/>
          </p:cNvSpPr>
          <p:nvPr/>
        </p:nvSpPr>
        <p:spPr>
          <a:xfrm>
            <a:off x="-256900" y="4947848"/>
            <a:ext cx="3869269" cy="16223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it-IT" sz="3200" b="1" err="1">
                <a:solidFill>
                  <a:srgbClr val="002060"/>
                </a:solidFill>
                <a:latin typeface="Calibri" panose="020F0502020204030204" pitchFamily="34" charset="0"/>
                <a:ea typeface="Times New Roman" panose="02020603050405020304" pitchFamily="18" charset="0"/>
                <a:cs typeface="Calibri" panose="020F0502020204030204" pitchFamily="34" charset="0"/>
              </a:rPr>
              <a:t>Ludolph</a:t>
            </a:r>
            <a:r>
              <a:rPr lang="it-IT" sz="3200" b="1">
                <a:solidFill>
                  <a:srgbClr val="002060"/>
                </a:solidFill>
                <a:latin typeface="Calibri" panose="020F0502020204030204" pitchFamily="34" charset="0"/>
                <a:ea typeface="Times New Roman" panose="02020603050405020304" pitchFamily="18" charset="0"/>
                <a:cs typeface="Calibri" panose="020F0502020204030204" pitchFamily="34" charset="0"/>
              </a:rPr>
              <a:t> von </a:t>
            </a:r>
            <a:r>
              <a:rPr lang="it-IT" sz="3200" b="1" err="1">
                <a:solidFill>
                  <a:srgbClr val="002060"/>
                </a:solidFill>
                <a:latin typeface="Calibri" panose="020F0502020204030204" pitchFamily="34" charset="0"/>
                <a:ea typeface="Times New Roman" panose="02020603050405020304" pitchFamily="18" charset="0"/>
                <a:cs typeface="Calibri" panose="020F0502020204030204" pitchFamily="34" charset="0"/>
              </a:rPr>
              <a:t>Ceulen</a:t>
            </a:r>
            <a:endParaRPr lang="it-IT" sz="3200" b="1">
              <a:solidFill>
                <a:srgbClr val="002060"/>
              </a:solidFill>
              <a:latin typeface="Calibri" panose="020F0502020204030204" pitchFamily="34" charset="0"/>
              <a:cs typeface="Calibri" panose="020F0502020204030204" pitchFamily="34" charset="0"/>
            </a:endParaRPr>
          </a:p>
        </p:txBody>
      </p:sp>
      <p:sp>
        <p:nvSpPr>
          <p:cNvPr id="12" name="Titolo 1">
            <a:extLst>
              <a:ext uri="{FF2B5EF4-FFF2-40B4-BE49-F238E27FC236}">
                <a16:creationId xmlns:a16="http://schemas.microsoft.com/office/drawing/2014/main" id="{E6241F7F-2213-4F91-AB76-79587E6B673C}"/>
              </a:ext>
            </a:extLst>
          </p:cNvPr>
          <p:cNvSpPr txBox="1">
            <a:spLocks/>
          </p:cNvSpPr>
          <p:nvPr/>
        </p:nvSpPr>
        <p:spPr>
          <a:xfrm>
            <a:off x="-187386" y="437119"/>
            <a:ext cx="3869269" cy="16223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it-IT" b="1">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it-IT" sz="3600" b="1" spc="-25">
                <a:solidFill>
                  <a:srgbClr val="000000"/>
                </a:solidFill>
                <a:effectLst/>
                <a:latin typeface="Calibri" panose="020F0502020204030204" pitchFamily="34" charset="0"/>
                <a:ea typeface="Times New Roman" panose="02020603050405020304" pitchFamily="18" charset="0"/>
              </a:rPr>
              <a:t>π </a:t>
            </a:r>
          </a:p>
          <a:p>
            <a:pPr algn="ctr"/>
            <a:r>
              <a:rPr lang="it-IT" sz="3600" b="1" spc="-25">
                <a:solidFill>
                  <a:srgbClr val="000000"/>
                </a:solidFill>
                <a:effectLst/>
                <a:latin typeface="Calibri" panose="020F0502020204030204" pitchFamily="34" charset="0"/>
                <a:ea typeface="Times New Roman" panose="02020603050405020304" pitchFamily="18" charset="0"/>
              </a:rPr>
              <a:t>nella storia</a:t>
            </a:r>
            <a:endParaRPr lang="it-IT" b="1">
              <a:solidFill>
                <a:srgbClr val="002060"/>
              </a:solidFill>
              <a:latin typeface="Calibri" panose="020F0502020204030204" pitchFamily="34" charset="0"/>
              <a:cs typeface="Calibri" panose="020F0502020204030204" pitchFamily="34" charset="0"/>
            </a:endParaRPr>
          </a:p>
        </p:txBody>
      </p:sp>
      <p:sp>
        <p:nvSpPr>
          <p:cNvPr id="7" name="Rectangle 9">
            <a:extLst>
              <a:ext uri="{FF2B5EF4-FFF2-40B4-BE49-F238E27FC236}">
                <a16:creationId xmlns:a16="http://schemas.microsoft.com/office/drawing/2014/main" id="{19C8E8C4-F330-4534-B8F3-866578539306}"/>
              </a:ext>
            </a:extLst>
          </p:cNvPr>
          <p:cNvSpPr>
            <a:spLocks noChangeArrowheads="1"/>
          </p:cNvSpPr>
          <p:nvPr/>
        </p:nvSpPr>
        <p:spPr bwMode="auto">
          <a:xfrm>
            <a:off x="0" y="0"/>
            <a:ext cx="12192000" cy="0"/>
          </a:xfrm>
          <a:prstGeom prst="rect">
            <a:avLst/>
          </a:prstGeom>
          <a:solidFill>
            <a:srgbClr val="17171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it-IT" altLang="it-IT" sz="1800" b="0" i="0" u="none" strike="noStrike" cap="none" normalizeH="0" baseline="0">
                <a:ln>
                  <a:noFill/>
                </a:ln>
                <a:solidFill>
                  <a:srgbClr val="FFFFFF"/>
                </a:solidFill>
                <a:effectLst/>
                <a:latin typeface="Roboto" panose="02000000000000000000" pitchFamily="2" charset="0"/>
              </a:rPr>
            </a:br>
            <a:r>
              <a:rPr kumimoji="0" lang="it-IT" altLang="it-IT" sz="1800" b="0" i="0" u="none" strike="noStrike" cap="none" normalizeH="0" baseline="0">
                <a:ln>
                  <a:noFill/>
                </a:ln>
                <a:solidFill>
                  <a:srgbClr val="FFFFFF"/>
                </a:solidFill>
                <a:effectLst/>
                <a:latin typeface="Roboto" panose="02000000000000000000" pitchFamily="2" charset="0"/>
              </a:rPr>
              <a:t>  </a:t>
            </a:r>
            <a:r>
              <a:rPr kumimoji="0" lang="it-IT" altLang="it-IT" sz="1900" b="0" i="0" u="none" strike="noStrike" cap="none" normalizeH="0" baseline="0">
                <a:ln>
                  <a:noFill/>
                </a:ln>
                <a:solidFill>
                  <a:srgbClr val="FFFFFF"/>
                </a:solidFill>
                <a:effectLst/>
                <a:latin typeface="Roboto" panose="02000000000000000000" pitchFamily="2" charset="0"/>
              </a:rPr>
              <a:t>      </a:t>
            </a:r>
            <a:endParaRPr kumimoji="0" lang="it-IT" altLang="it-IT" sz="1800" b="0" i="0" u="none" strike="noStrike" cap="none" normalizeH="0" baseline="0">
              <a:ln>
                <a:noFill/>
              </a:ln>
              <a:solidFill>
                <a:srgbClr val="FFFFFF"/>
              </a:solidFill>
              <a:effectLst/>
              <a:latin typeface="Roboto" panose="02000000000000000000" pitchFamily="2" charset="0"/>
            </a:endParaRPr>
          </a:p>
          <a:p>
            <a:pPr marL="0" marR="0" lvl="0" indent="0" algn="l" defTabSz="914400" rtl="0" eaLnBrk="0" fontAlgn="ctr" latinLnBrk="0" hangingPunct="0">
              <a:lnSpc>
                <a:spcPct val="100000"/>
              </a:lnSpc>
              <a:spcBef>
                <a:spcPct val="0"/>
              </a:spcBef>
              <a:spcAft>
                <a:spcPct val="0"/>
              </a:spcAft>
              <a:buClrTx/>
              <a:buSzTx/>
              <a:buFontTx/>
              <a:buNone/>
              <a:tabLst/>
            </a:pPr>
            <a:r>
              <a:rPr kumimoji="0" lang="it-IT" altLang="it-IT" sz="800" b="0" i="0" u="none" strike="noStrike" cap="none" normalizeH="0" baseline="0">
                <a:ln>
                  <a:noFill/>
                </a:ln>
                <a:solidFill>
                  <a:srgbClr val="DADCE0"/>
                </a:solidFill>
                <a:effectLst/>
                <a:latin typeface="Roboto" panose="02000000000000000000" pitchFamily="2" charset="0"/>
              </a:rPr>
              <a:t>Wikipedia</a:t>
            </a:r>
            <a:endParaRPr kumimoji="0" lang="it-IT" altLang="it-IT"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err="1">
                <a:ln>
                  <a:noFill/>
                </a:ln>
                <a:solidFill>
                  <a:srgbClr val="FFFFFF"/>
                </a:solidFill>
                <a:effectLst/>
                <a:latin typeface="Google Sans"/>
              </a:rPr>
              <a:t>Ludolph</a:t>
            </a:r>
            <a:r>
              <a:rPr kumimoji="0" lang="it-IT" altLang="it-IT" sz="1800" b="0" i="0" u="none" strike="noStrike" cap="none" normalizeH="0" baseline="0">
                <a:ln>
                  <a:noFill/>
                </a:ln>
                <a:solidFill>
                  <a:srgbClr val="FFFFFF"/>
                </a:solidFill>
                <a:effectLst/>
                <a:latin typeface="Google Sans"/>
              </a:rPr>
              <a:t> van </a:t>
            </a:r>
            <a:r>
              <a:rPr kumimoji="0" lang="it-IT" altLang="it-IT" sz="1800" b="0" i="0" u="none" strike="noStrike" cap="none" normalizeH="0" baseline="0" err="1">
                <a:ln>
                  <a:noFill/>
                </a:ln>
                <a:solidFill>
                  <a:srgbClr val="FFFFFF"/>
                </a:solidFill>
                <a:effectLst/>
                <a:latin typeface="Google Sans"/>
              </a:rPr>
              <a:t>Ceulen</a:t>
            </a:r>
            <a:endParaRPr kumimoji="0" lang="it-IT" altLang="it-IT"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93755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CasellaDiTesto 12">
            <a:extLst>
              <a:ext uri="{FF2B5EF4-FFF2-40B4-BE49-F238E27FC236}">
                <a16:creationId xmlns:a16="http://schemas.microsoft.com/office/drawing/2014/main" id="{80103C47-4DE5-4306-AF31-EBACC9595ED0}"/>
              </a:ext>
            </a:extLst>
          </p:cNvPr>
          <p:cNvSpPr txBox="1"/>
          <p:nvPr/>
        </p:nvSpPr>
        <p:spPr>
          <a:xfrm>
            <a:off x="3554059" y="703223"/>
            <a:ext cx="8080310" cy="4524315"/>
          </a:xfrm>
          <a:prstGeom prst="rect">
            <a:avLst/>
          </a:prstGeom>
          <a:noFill/>
        </p:spPr>
        <p:txBody>
          <a:bodyPr wrap="square">
            <a:spAutoFit/>
          </a:bodyPr>
          <a:lstStyle/>
          <a:p>
            <a:pPr marL="0" indent="0">
              <a:buNone/>
            </a:pPr>
            <a:r>
              <a:rPr lang="it-IT" sz="3200">
                <a:solidFill>
                  <a:srgbClr val="000000"/>
                </a:solidFill>
                <a:effectLst/>
                <a:latin typeface="Calibri" panose="020F0502020204030204" pitchFamily="34" charset="0"/>
                <a:ea typeface="Times New Roman" panose="02020603050405020304" pitchFamily="18" charset="0"/>
              </a:rPr>
              <a:t>Il giorno dedicato al Pi greco è il 14 marzo: la scelta è ispirata dal formato della data mese-giorno, in uso negli Stati Uniti, in base al quale si indica prima il mese (3) e poi il giorno (14), ottenendo così il numero "3,14", grafia che indica l'approssimazione ai centesimi di pi greco. Inoltre alcuni celebrano la ricorrenza dalle ore 15, in modo da adeguarsi all'approssimazione </a:t>
            </a:r>
            <a:r>
              <a:rPr lang="it-IT" sz="3200" i="1">
                <a:solidFill>
                  <a:srgbClr val="000000"/>
                </a:solidFill>
                <a:effectLst/>
                <a:latin typeface="Calibri" panose="020F0502020204030204" pitchFamily="34" charset="0"/>
                <a:ea typeface="Times New Roman" panose="02020603050405020304" pitchFamily="18" charset="0"/>
              </a:rPr>
              <a:t>3,1415</a:t>
            </a:r>
            <a:r>
              <a:rPr lang="it-IT" sz="3200">
                <a:solidFill>
                  <a:srgbClr val="000000"/>
                </a:solidFill>
                <a:effectLst/>
                <a:latin typeface="Calibri" panose="020F0502020204030204" pitchFamily="34" charset="0"/>
                <a:ea typeface="Times New Roman" panose="02020603050405020304" pitchFamily="18" charset="0"/>
              </a:rPr>
              <a:t>…..</a:t>
            </a:r>
            <a:r>
              <a:rPr lang="it-IT" sz="3200">
                <a:effectLst/>
                <a:latin typeface="Calibri" panose="020F0502020204030204" pitchFamily="34" charset="0"/>
                <a:ea typeface="Times New Roman" panose="02020603050405020304" pitchFamily="18" charset="0"/>
                <a:cs typeface="Calibri" panose="020F0502020204030204" pitchFamily="34" charset="0"/>
              </a:rPr>
              <a:t>.</a:t>
            </a:r>
          </a:p>
        </p:txBody>
      </p:sp>
      <p:grpSp>
        <p:nvGrpSpPr>
          <p:cNvPr id="15" name="Gruppo 14">
            <a:extLst>
              <a:ext uri="{FF2B5EF4-FFF2-40B4-BE49-F238E27FC236}">
                <a16:creationId xmlns:a16="http://schemas.microsoft.com/office/drawing/2014/main" id="{ED7A989F-C918-4169-8947-97E0E44C99B2}"/>
              </a:ext>
            </a:extLst>
          </p:cNvPr>
          <p:cNvGrpSpPr/>
          <p:nvPr/>
        </p:nvGrpSpPr>
        <p:grpSpPr>
          <a:xfrm>
            <a:off x="156284" y="1140470"/>
            <a:ext cx="3172055" cy="3162277"/>
            <a:chOff x="156284" y="1317752"/>
            <a:chExt cx="3172055" cy="3162277"/>
          </a:xfrm>
        </p:grpSpPr>
        <p:pic>
          <p:nvPicPr>
            <p:cNvPr id="5" name="Immagine 4" descr="Numeri 3D in bianco e arancione">
              <a:extLst>
                <a:ext uri="{FF2B5EF4-FFF2-40B4-BE49-F238E27FC236}">
                  <a16:creationId xmlns:a16="http://schemas.microsoft.com/office/drawing/2014/main" id="{7301670D-AF50-4C0E-9A99-6686A6B6D64D}"/>
                </a:ext>
              </a:extLst>
            </p:cNvPr>
            <p:cNvPicPr>
              <a:picLocks noChangeAspect="1"/>
            </p:cNvPicPr>
            <p:nvPr/>
          </p:nvPicPr>
          <p:blipFill rotWithShape="1">
            <a:blip r:embed="rId2">
              <a:extLst>
                <a:ext uri="{28A0092B-C50C-407E-A947-70E740481C1C}">
                  <a14:useLocalDpi xmlns:a14="http://schemas.microsoft.com/office/drawing/2010/main" val="0"/>
                </a:ext>
              </a:extLst>
            </a:blip>
            <a:srcRect l="16558"/>
            <a:stretch/>
          </p:blipFill>
          <p:spPr>
            <a:xfrm>
              <a:off x="156284" y="2341557"/>
              <a:ext cx="3172055" cy="2138472"/>
            </a:xfrm>
            <a:prstGeom prst="rect">
              <a:avLst/>
            </a:prstGeom>
            <a:ln w="25400">
              <a:solidFill>
                <a:srgbClr val="002060"/>
              </a:solidFill>
            </a:ln>
          </p:spPr>
        </p:pic>
        <p:pic>
          <p:nvPicPr>
            <p:cNvPr id="11" name="Immagine 10">
              <a:extLst>
                <a:ext uri="{FF2B5EF4-FFF2-40B4-BE49-F238E27FC236}">
                  <a16:creationId xmlns:a16="http://schemas.microsoft.com/office/drawing/2014/main" id="{02D0DB6B-8A42-4808-9CF7-00747835BADA}"/>
                </a:ext>
              </a:extLst>
            </p:cNvPr>
            <p:cNvPicPr>
              <a:picLocks noChangeAspect="1"/>
            </p:cNvPicPr>
            <p:nvPr/>
          </p:nvPicPr>
          <p:blipFill>
            <a:blip r:embed="rId3"/>
            <a:stretch>
              <a:fillRect/>
            </a:stretch>
          </p:blipFill>
          <p:spPr>
            <a:xfrm>
              <a:off x="914720" y="2822943"/>
              <a:ext cx="1646063" cy="403895"/>
            </a:xfrm>
            <a:prstGeom prst="rect">
              <a:avLst/>
            </a:prstGeom>
            <a:ln w="12700">
              <a:solidFill>
                <a:srgbClr val="002060"/>
              </a:solidFill>
            </a:ln>
          </p:spPr>
        </p:pic>
        <p:pic>
          <p:nvPicPr>
            <p:cNvPr id="14" name="Immagine 13">
              <a:extLst>
                <a:ext uri="{FF2B5EF4-FFF2-40B4-BE49-F238E27FC236}">
                  <a16:creationId xmlns:a16="http://schemas.microsoft.com/office/drawing/2014/main" id="{B0C1A707-971F-4B02-B43C-3622DEC6BFEE}"/>
                </a:ext>
              </a:extLst>
            </p:cNvPr>
            <p:cNvPicPr>
              <a:picLocks noChangeAspect="1"/>
            </p:cNvPicPr>
            <p:nvPr/>
          </p:nvPicPr>
          <p:blipFill>
            <a:blip r:embed="rId4"/>
            <a:stretch>
              <a:fillRect/>
            </a:stretch>
          </p:blipFill>
          <p:spPr>
            <a:xfrm>
              <a:off x="278053" y="1317752"/>
              <a:ext cx="2919396" cy="504000"/>
            </a:xfrm>
            <a:prstGeom prst="rect">
              <a:avLst/>
            </a:prstGeom>
            <a:ln w="25400">
              <a:noFill/>
            </a:ln>
          </p:spPr>
        </p:pic>
      </p:grpSp>
    </p:spTree>
    <p:extLst>
      <p:ext uri="{BB962C8B-B14F-4D97-AF65-F5344CB8AC3E}">
        <p14:creationId xmlns:p14="http://schemas.microsoft.com/office/powerpoint/2010/main" val="21110823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A1FA37-5F68-414E-A4F4-077BCB47F51E}"/>
              </a:ext>
            </a:extLst>
          </p:cNvPr>
          <p:cNvSpPr>
            <a:spLocks noGrp="1"/>
          </p:cNvSpPr>
          <p:nvPr>
            <p:ph type="title"/>
          </p:nvPr>
        </p:nvSpPr>
        <p:spPr/>
        <p:txBody>
          <a:bodyPr/>
          <a:lstStyle/>
          <a:p>
            <a:endParaRPr lang="it-IT"/>
          </a:p>
        </p:txBody>
      </p:sp>
      <p:sp>
        <p:nvSpPr>
          <p:cNvPr id="4" name="Segnaposto contenuto 3">
            <a:extLst>
              <a:ext uri="{FF2B5EF4-FFF2-40B4-BE49-F238E27FC236}">
                <a16:creationId xmlns:a16="http://schemas.microsoft.com/office/drawing/2014/main" id="{80A26EB1-3446-44DA-ABE7-E292EF35DE59}"/>
              </a:ext>
            </a:extLst>
          </p:cNvPr>
          <p:cNvSpPr>
            <a:spLocks noGrp="1"/>
          </p:cNvSpPr>
          <p:nvPr>
            <p:ph idx="1"/>
          </p:nvPr>
        </p:nvSpPr>
        <p:spPr>
          <a:xfrm>
            <a:off x="3564295" y="205272"/>
            <a:ext cx="8210938" cy="6048000"/>
          </a:xfrm>
        </p:spPr>
        <p:txBody>
          <a:bodyPr>
            <a:noAutofit/>
          </a:bodyPr>
          <a:lstStyle/>
          <a:p>
            <a:pPr marL="0" indent="0" algn="l">
              <a:lnSpc>
                <a:spcPct val="100000"/>
              </a:lnSpc>
              <a:spcBef>
                <a:spcPts val="0"/>
              </a:spcBef>
              <a:buNone/>
            </a:pPr>
            <a:r>
              <a:rPr lang="it-IT" sz="2400" i="0">
                <a:solidFill>
                  <a:srgbClr val="222222"/>
                </a:solidFill>
                <a:effectLst/>
                <a:latin typeface="Calibri" panose="020F0502020204030204" pitchFamily="34" charset="0"/>
                <a:cs typeface="Calibri" panose="020F0502020204030204" pitchFamily="34" charset="0"/>
              </a:rPr>
              <a:t>Ci sono dei riferimenti al π anche nella letteratura. </a:t>
            </a:r>
          </a:p>
          <a:p>
            <a:pPr marL="0" indent="0" algn="l">
              <a:lnSpc>
                <a:spcPct val="100000"/>
              </a:lnSpc>
              <a:spcBef>
                <a:spcPts val="0"/>
              </a:spcBef>
              <a:buNone/>
            </a:pPr>
            <a:r>
              <a:rPr lang="it-IT" sz="2400" i="0">
                <a:solidFill>
                  <a:schemeClr val="tx1"/>
                </a:solidFill>
                <a:effectLst/>
                <a:latin typeface="Calibri" panose="020F0502020204030204" pitchFamily="34" charset="0"/>
                <a:cs typeface="Calibri" panose="020F0502020204030204" pitchFamily="34" charset="0"/>
              </a:rPr>
              <a:t>Dante nel canto XXXIII del Paradiso </a:t>
            </a:r>
            <a:r>
              <a:rPr lang="it-IT" sz="2400" i="0">
                <a:solidFill>
                  <a:srgbClr val="222222"/>
                </a:solidFill>
                <a:effectLst/>
                <a:latin typeface="Calibri" panose="020F0502020204030204" pitchFamily="34" charset="0"/>
                <a:cs typeface="Calibri" panose="020F0502020204030204" pitchFamily="34" charset="0"/>
              </a:rPr>
              <a:t>esprime il concetto del “π”, nei versetti 133-135:</a:t>
            </a:r>
          </a:p>
          <a:p>
            <a:pPr marL="0" indent="0" algn="l">
              <a:lnSpc>
                <a:spcPct val="100000"/>
              </a:lnSpc>
              <a:spcBef>
                <a:spcPts val="0"/>
              </a:spcBef>
              <a:buNone/>
            </a:pPr>
            <a:r>
              <a:rPr lang="it-IT" b="1" i="1">
                <a:solidFill>
                  <a:srgbClr val="222222"/>
                </a:solidFill>
                <a:effectLst/>
                <a:latin typeface="Calibri" panose="020F0502020204030204" pitchFamily="34" charset="0"/>
                <a:cs typeface="Calibri" panose="020F0502020204030204" pitchFamily="34" charset="0"/>
              </a:rPr>
              <a:t>Quale è ‘l </a:t>
            </a:r>
            <a:r>
              <a:rPr lang="it-IT" b="1" i="1" err="1">
                <a:solidFill>
                  <a:srgbClr val="222222"/>
                </a:solidFill>
                <a:effectLst/>
                <a:latin typeface="Calibri" panose="020F0502020204030204" pitchFamily="34" charset="0"/>
                <a:cs typeface="Calibri" panose="020F0502020204030204" pitchFamily="34" charset="0"/>
              </a:rPr>
              <a:t>geomètra</a:t>
            </a:r>
            <a:r>
              <a:rPr lang="it-IT" b="1" i="1">
                <a:solidFill>
                  <a:srgbClr val="222222"/>
                </a:solidFill>
                <a:effectLst/>
                <a:latin typeface="Calibri" panose="020F0502020204030204" pitchFamily="34" charset="0"/>
                <a:cs typeface="Calibri" panose="020F0502020204030204" pitchFamily="34" charset="0"/>
              </a:rPr>
              <a:t> che tutto s’affligge</a:t>
            </a:r>
            <a:br>
              <a:rPr lang="it-IT" b="1" i="0">
                <a:solidFill>
                  <a:srgbClr val="222222"/>
                </a:solidFill>
                <a:effectLst/>
                <a:latin typeface="Calibri" panose="020F0502020204030204" pitchFamily="34" charset="0"/>
                <a:cs typeface="Calibri" panose="020F0502020204030204" pitchFamily="34" charset="0"/>
              </a:rPr>
            </a:br>
            <a:r>
              <a:rPr lang="it-IT" b="1" i="1">
                <a:solidFill>
                  <a:srgbClr val="222222"/>
                </a:solidFill>
                <a:effectLst/>
                <a:latin typeface="Calibri" panose="020F0502020204030204" pitchFamily="34" charset="0"/>
                <a:cs typeface="Calibri" panose="020F0502020204030204" pitchFamily="34" charset="0"/>
              </a:rPr>
              <a:t>per misurare lo cerchio, e non ritrova,</a:t>
            </a:r>
            <a:br>
              <a:rPr lang="it-IT" b="1" i="0">
                <a:solidFill>
                  <a:srgbClr val="222222"/>
                </a:solidFill>
                <a:effectLst/>
                <a:latin typeface="Calibri" panose="020F0502020204030204" pitchFamily="34" charset="0"/>
                <a:cs typeface="Calibri" panose="020F0502020204030204" pitchFamily="34" charset="0"/>
              </a:rPr>
            </a:br>
            <a:r>
              <a:rPr lang="it-IT" b="1" i="1">
                <a:solidFill>
                  <a:srgbClr val="222222"/>
                </a:solidFill>
                <a:effectLst/>
                <a:latin typeface="Calibri" panose="020F0502020204030204" pitchFamily="34" charset="0"/>
                <a:cs typeface="Calibri" panose="020F0502020204030204" pitchFamily="34" charset="0"/>
              </a:rPr>
              <a:t>pensando, quel principio </a:t>
            </a:r>
            <a:r>
              <a:rPr lang="it-IT" b="1" i="1" err="1">
                <a:solidFill>
                  <a:srgbClr val="222222"/>
                </a:solidFill>
                <a:effectLst/>
                <a:latin typeface="Calibri" panose="020F0502020204030204" pitchFamily="34" charset="0"/>
                <a:cs typeface="Calibri" panose="020F0502020204030204" pitchFamily="34" charset="0"/>
              </a:rPr>
              <a:t>ond’elli</a:t>
            </a:r>
            <a:r>
              <a:rPr lang="it-IT" b="1" i="1">
                <a:solidFill>
                  <a:srgbClr val="222222"/>
                </a:solidFill>
                <a:effectLst/>
                <a:latin typeface="Calibri" panose="020F0502020204030204" pitchFamily="34" charset="0"/>
                <a:cs typeface="Calibri" panose="020F0502020204030204" pitchFamily="34" charset="0"/>
              </a:rPr>
              <a:t> </a:t>
            </a:r>
            <a:r>
              <a:rPr lang="it-IT" b="1" i="1" err="1">
                <a:solidFill>
                  <a:srgbClr val="222222"/>
                </a:solidFill>
                <a:effectLst/>
                <a:latin typeface="Calibri" panose="020F0502020204030204" pitchFamily="34" charset="0"/>
                <a:cs typeface="Calibri" panose="020F0502020204030204" pitchFamily="34" charset="0"/>
              </a:rPr>
              <a:t>indige</a:t>
            </a:r>
            <a:r>
              <a:rPr lang="it-IT" b="1" i="1">
                <a:solidFill>
                  <a:srgbClr val="222222"/>
                </a:solidFill>
                <a:effectLst/>
                <a:latin typeface="Calibri" panose="020F0502020204030204" pitchFamily="34" charset="0"/>
                <a:cs typeface="Calibri" panose="020F0502020204030204" pitchFamily="34" charset="0"/>
              </a:rPr>
              <a:t>, </a:t>
            </a:r>
            <a:r>
              <a:rPr lang="it-IT" sz="2400" b="1" i="1">
                <a:solidFill>
                  <a:srgbClr val="222222"/>
                </a:solidFill>
                <a:effectLst/>
                <a:latin typeface="Calibri" panose="020F0502020204030204" pitchFamily="34" charset="0"/>
                <a:cs typeface="Calibri" panose="020F0502020204030204" pitchFamily="34" charset="0"/>
              </a:rPr>
              <a:t>…</a:t>
            </a:r>
            <a:endParaRPr lang="it-IT" sz="2400" b="1" i="0">
              <a:solidFill>
                <a:srgbClr val="222222"/>
              </a:solidFill>
              <a:effectLst/>
              <a:latin typeface="Calibri" panose="020F0502020204030204" pitchFamily="34" charset="0"/>
              <a:cs typeface="Calibri" panose="020F0502020204030204" pitchFamily="34" charset="0"/>
            </a:endParaRPr>
          </a:p>
          <a:p>
            <a:pPr marL="0" indent="0" algn="l">
              <a:lnSpc>
                <a:spcPct val="100000"/>
              </a:lnSpc>
              <a:spcBef>
                <a:spcPts val="0"/>
              </a:spcBef>
              <a:buNone/>
            </a:pPr>
            <a:r>
              <a:rPr lang="it-IT" sz="2400" b="0" i="0">
                <a:solidFill>
                  <a:srgbClr val="222222"/>
                </a:solidFill>
                <a:effectLst/>
                <a:latin typeface="Calibri" panose="020F0502020204030204" pitchFamily="34" charset="0"/>
                <a:cs typeface="Calibri" panose="020F0502020204030204" pitchFamily="34" charset="0"/>
              </a:rPr>
              <a:t>che con  linguaggio moderno diventa</a:t>
            </a:r>
          </a:p>
          <a:p>
            <a:pPr marL="0" indent="0" algn="l">
              <a:lnSpc>
                <a:spcPct val="100000"/>
              </a:lnSpc>
              <a:spcBef>
                <a:spcPts val="0"/>
              </a:spcBef>
              <a:buNone/>
            </a:pPr>
            <a:r>
              <a:rPr lang="it-IT" b="1" i="1">
                <a:solidFill>
                  <a:srgbClr val="222222"/>
                </a:solidFill>
                <a:effectLst/>
                <a:latin typeface="Calibri" panose="020F0502020204030204" pitchFamily="34" charset="0"/>
                <a:cs typeface="Calibri" panose="020F0502020204030204" pitchFamily="34" charset="0"/>
              </a:rPr>
              <a:t>Come il matematico che si concentra completamente</a:t>
            </a:r>
            <a:br>
              <a:rPr lang="it-IT" b="1" i="1">
                <a:solidFill>
                  <a:srgbClr val="222222"/>
                </a:solidFill>
                <a:effectLst/>
                <a:latin typeface="Calibri" panose="020F0502020204030204" pitchFamily="34" charset="0"/>
                <a:cs typeface="Calibri" panose="020F0502020204030204" pitchFamily="34" charset="0"/>
              </a:rPr>
            </a:br>
            <a:r>
              <a:rPr lang="it-IT" b="1" i="1">
                <a:solidFill>
                  <a:srgbClr val="222222"/>
                </a:solidFill>
                <a:effectLst/>
                <a:latin typeface="Calibri" panose="020F0502020204030204" pitchFamily="34" charset="0"/>
                <a:cs typeface="Calibri" panose="020F0502020204030204" pitchFamily="34" charset="0"/>
              </a:rPr>
              <a:t>per trovare la misura del cerchio, e non trova,</a:t>
            </a:r>
            <a:br>
              <a:rPr lang="it-IT" b="1" i="1">
                <a:solidFill>
                  <a:srgbClr val="222222"/>
                </a:solidFill>
                <a:effectLst/>
                <a:latin typeface="Calibri" panose="020F0502020204030204" pitchFamily="34" charset="0"/>
                <a:cs typeface="Calibri" panose="020F0502020204030204" pitchFamily="34" charset="0"/>
              </a:rPr>
            </a:br>
            <a:r>
              <a:rPr lang="it-IT" b="1" i="1">
                <a:solidFill>
                  <a:srgbClr val="222222"/>
                </a:solidFill>
                <a:effectLst/>
                <a:latin typeface="Calibri" panose="020F0502020204030204" pitchFamily="34" charset="0"/>
                <a:cs typeface="Calibri" panose="020F0502020204030204" pitchFamily="34" charset="0"/>
              </a:rPr>
              <a:t>pur impegnandosi con il pensiero, il principio matematico di cui egli ha bisogno,…</a:t>
            </a:r>
            <a:br>
              <a:rPr lang="it-IT" sz="2400" b="0" i="1">
                <a:solidFill>
                  <a:srgbClr val="222222"/>
                </a:solidFill>
                <a:effectLst/>
                <a:latin typeface="Calibri" panose="020F0502020204030204" pitchFamily="34" charset="0"/>
                <a:cs typeface="Calibri" panose="020F0502020204030204" pitchFamily="34" charset="0"/>
              </a:rPr>
            </a:br>
            <a:r>
              <a:rPr lang="it-IT" sz="2400" b="0" i="0">
                <a:solidFill>
                  <a:srgbClr val="222222"/>
                </a:solidFill>
                <a:effectLst/>
                <a:latin typeface="Calibri" panose="020F0502020204030204" pitchFamily="34" charset="0"/>
                <a:cs typeface="Calibri" panose="020F0502020204030204" pitchFamily="34" charset="0"/>
              </a:rPr>
              <a:t>Dante mette in relazione il mistero della Trinità con un altro mistero impossibile da risolvere che ha afflitto i matematici dall’alba dei tempi: la quadratura del cerchio, per cui sarebbe necessario conoscere l’entità precisa del numero π, che è numero irrazionale e trascendente.</a:t>
            </a:r>
            <a:endParaRPr lang="it-IT" sz="2400">
              <a:latin typeface="Calibri" panose="020F0502020204030204" pitchFamily="34" charset="0"/>
              <a:cs typeface="Calibri" panose="020F0502020204030204" pitchFamily="34" charset="0"/>
            </a:endParaRPr>
          </a:p>
        </p:txBody>
      </p:sp>
      <p:sp>
        <p:nvSpPr>
          <p:cNvPr id="7" name="Titolo 1">
            <a:extLst>
              <a:ext uri="{FF2B5EF4-FFF2-40B4-BE49-F238E27FC236}">
                <a16:creationId xmlns:a16="http://schemas.microsoft.com/office/drawing/2014/main" id="{037FB7E7-AB56-40F1-A7B8-DCA230D35D80}"/>
              </a:ext>
            </a:extLst>
          </p:cNvPr>
          <p:cNvSpPr txBox="1">
            <a:spLocks/>
          </p:cNvSpPr>
          <p:nvPr/>
        </p:nvSpPr>
        <p:spPr>
          <a:xfrm>
            <a:off x="-304974" y="1004778"/>
            <a:ext cx="3869269" cy="16223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it-IT" sz="3600" b="1" spc="-25">
                <a:solidFill>
                  <a:srgbClr val="000000"/>
                </a:solidFill>
                <a:effectLst/>
                <a:latin typeface="Calibri" panose="020F0502020204030204" pitchFamily="34" charset="0"/>
                <a:ea typeface="Times New Roman" panose="02020603050405020304" pitchFamily="18" charset="0"/>
              </a:rPr>
              <a:t>π </a:t>
            </a:r>
          </a:p>
          <a:p>
            <a:pPr algn="ctr"/>
            <a:r>
              <a:rPr lang="it-IT" sz="2500" b="1" spc="-25">
                <a:solidFill>
                  <a:srgbClr val="000000"/>
                </a:solidFill>
                <a:effectLst/>
                <a:latin typeface="Calibri" panose="020F0502020204030204" pitchFamily="34" charset="0"/>
                <a:ea typeface="Times New Roman" panose="02020603050405020304" pitchFamily="18" charset="0"/>
              </a:rPr>
              <a:t>nella </a:t>
            </a:r>
          </a:p>
          <a:p>
            <a:pPr algn="ctr"/>
            <a:r>
              <a:rPr lang="it-IT" sz="3600" b="1" spc="-25">
                <a:solidFill>
                  <a:srgbClr val="000000"/>
                </a:solidFill>
                <a:effectLst/>
                <a:latin typeface="Calibri" panose="020F0502020204030204" pitchFamily="34" charset="0"/>
                <a:ea typeface="Times New Roman" panose="02020603050405020304" pitchFamily="18" charset="0"/>
              </a:rPr>
              <a:t>Divina Commedia</a:t>
            </a:r>
            <a:endParaRPr lang="it-IT" b="1">
              <a:solidFill>
                <a:srgbClr val="002060"/>
              </a:solidFill>
              <a:latin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2CC99C06-9983-486A-B95B-C0724F4BF6A9}"/>
              </a:ext>
            </a:extLst>
          </p:cNvPr>
          <p:cNvPicPr>
            <a:picLocks noChangeAspect="1"/>
          </p:cNvPicPr>
          <p:nvPr/>
        </p:nvPicPr>
        <p:blipFill rotWithShape="1">
          <a:blip r:embed="rId2"/>
          <a:srcRect l="3689" t="5491" b="5000"/>
          <a:stretch/>
        </p:blipFill>
        <p:spPr>
          <a:xfrm>
            <a:off x="127902" y="2873594"/>
            <a:ext cx="3197513" cy="1536482"/>
          </a:xfrm>
          <a:prstGeom prst="rect">
            <a:avLst/>
          </a:prstGeom>
          <a:ln w="25400">
            <a:solidFill>
              <a:srgbClr val="002060"/>
            </a:solidFill>
          </a:ln>
        </p:spPr>
      </p:pic>
    </p:spTree>
    <p:extLst>
      <p:ext uri="{BB962C8B-B14F-4D97-AF65-F5344CB8AC3E}">
        <p14:creationId xmlns:p14="http://schemas.microsoft.com/office/powerpoint/2010/main" val="2927210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4AC4D1-1E95-4ED5-8882-32B206FB3596}"/>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2E4B7D2C-160D-4FB3-88B4-66EB7BC1B856}"/>
              </a:ext>
            </a:extLst>
          </p:cNvPr>
          <p:cNvSpPr>
            <a:spLocks noGrp="1"/>
          </p:cNvSpPr>
          <p:nvPr>
            <p:ph idx="1"/>
          </p:nvPr>
        </p:nvSpPr>
        <p:spPr>
          <a:xfrm>
            <a:off x="4069793" y="736380"/>
            <a:ext cx="7662071" cy="5184000"/>
          </a:xfrm>
        </p:spPr>
        <p:txBody>
          <a:bodyPr>
            <a:normAutofit/>
          </a:bodyPr>
          <a:lstStyle/>
          <a:p>
            <a:pPr marL="0" indent="0" algn="just" fontAlgn="base">
              <a:lnSpc>
                <a:spcPct val="150000"/>
              </a:lnSpc>
              <a:spcBef>
                <a:spcPts val="0"/>
              </a:spcBef>
              <a:buNone/>
            </a:pPr>
            <a:r>
              <a:rPr lang="it-IT" sz="3600">
                <a:solidFill>
                  <a:srgbClr val="131327"/>
                </a:solidFill>
                <a:effectLst/>
                <a:latin typeface="Calibri" panose="020F0502020204030204" pitchFamily="34" charset="0"/>
                <a:ea typeface="Calibri" panose="020F0502020204030204" pitchFamily="34" charset="0"/>
                <a:cs typeface="Calibri" panose="020F0502020204030204" pitchFamily="34" charset="0"/>
              </a:rPr>
              <a:t>π </a:t>
            </a:r>
            <a:r>
              <a:rPr lang="it-IT" sz="3600">
                <a:solidFill>
                  <a:srgbClr val="131327"/>
                </a:solidFill>
                <a:latin typeface="Calibri" panose="020F0502020204030204" pitchFamily="34" charset="0"/>
                <a:ea typeface="Calibri" panose="020F0502020204030204" pitchFamily="34" charset="0"/>
                <a:cs typeface="Calibri" panose="020F0502020204030204" pitchFamily="34" charset="0"/>
              </a:rPr>
              <a:t>ha infinite cifre decimali </a:t>
            </a:r>
            <a:r>
              <a:rPr lang="it-IT">
                <a:solidFill>
                  <a:srgbClr val="131327"/>
                </a:solidFill>
                <a:latin typeface="Calibri" panose="020F0502020204030204" pitchFamily="34" charset="0"/>
                <a:ea typeface="Calibri" panose="020F0502020204030204" pitchFamily="34" charset="0"/>
                <a:cs typeface="Calibri" panose="020F0502020204030204" pitchFamily="34" charset="0"/>
              </a:rPr>
              <a:t>.</a:t>
            </a:r>
            <a:endParaRPr lang="it-IT">
              <a:solidFill>
                <a:srgbClr val="131327"/>
              </a:solidFill>
              <a:effectLst/>
              <a:latin typeface="Calibri" panose="020F0502020204030204" pitchFamily="34" charset="0"/>
              <a:ea typeface="Calibri" panose="020F0502020204030204" pitchFamily="34" charset="0"/>
              <a:cs typeface="Calibri" panose="020F0502020204030204" pitchFamily="34" charset="0"/>
            </a:endParaRPr>
          </a:p>
          <a:p>
            <a:pPr marL="0" indent="0" algn="just" fontAlgn="base">
              <a:lnSpc>
                <a:spcPct val="150000"/>
              </a:lnSpc>
              <a:spcBef>
                <a:spcPts val="0"/>
              </a:spcBef>
              <a:buNone/>
            </a:pPr>
            <a:r>
              <a:rPr lang="it-IT">
                <a:solidFill>
                  <a:srgbClr val="000000"/>
                </a:solidFill>
                <a:effectLst/>
                <a:latin typeface="Calibri" panose="020F0502020204030204" pitchFamily="34" charset="0"/>
                <a:ea typeface="Calibri" panose="020F0502020204030204" pitchFamily="34" charset="0"/>
                <a:cs typeface="Calibri" panose="020F0502020204030204" pitchFamily="34" charset="0"/>
              </a:rPr>
              <a:t>Dieci cifre di π dopo la virgola sono già sufficienti a determinare il raggio terrestre con la precisione di un millimetro. </a:t>
            </a:r>
            <a:endParaRPr lang="it-IT">
              <a:effectLst/>
              <a:latin typeface="Calibri" panose="020F0502020204030204" pitchFamily="34" charset="0"/>
              <a:ea typeface="Calibri" panose="020F0502020204030204" pitchFamily="34" charset="0"/>
              <a:cs typeface="Calibri" panose="020F0502020204030204" pitchFamily="34" charset="0"/>
            </a:endParaRPr>
          </a:p>
          <a:p>
            <a:pPr marL="0" indent="0" algn="just" fontAlgn="base">
              <a:lnSpc>
                <a:spcPct val="150000"/>
              </a:lnSpc>
              <a:spcBef>
                <a:spcPts val="0"/>
              </a:spcBef>
              <a:buNone/>
            </a:pPr>
            <a:r>
              <a:rPr lang="it-IT">
                <a:solidFill>
                  <a:srgbClr val="131327"/>
                </a:solidFill>
                <a:effectLst/>
                <a:latin typeface="Calibri" panose="020F0502020204030204" pitchFamily="34" charset="0"/>
                <a:ea typeface="Calibri" panose="020F0502020204030204" pitchFamily="34" charset="0"/>
                <a:cs typeface="Calibri" panose="020F0502020204030204" pitchFamily="34" charset="0"/>
              </a:rPr>
              <a:t>Per π </a:t>
            </a:r>
            <a:r>
              <a:rPr lang="it-IT" spc="-25">
                <a:solidFill>
                  <a:srgbClr val="000000"/>
                </a:solidFill>
                <a:effectLst/>
                <a:latin typeface="Calibri" panose="020F0502020204030204" pitchFamily="34" charset="0"/>
                <a:ea typeface="Calibri" panose="020F0502020204030204" pitchFamily="34" charset="0"/>
                <a:cs typeface="Calibri" panose="020F0502020204030204" pitchFamily="34" charset="0"/>
              </a:rPr>
              <a:t>al momento ne sono state verificate 22.459.157.718.361. </a:t>
            </a:r>
          </a:p>
          <a:p>
            <a:pPr marL="0" indent="0" algn="just" fontAlgn="base">
              <a:lnSpc>
                <a:spcPct val="150000"/>
              </a:lnSpc>
              <a:spcBef>
                <a:spcPts val="0"/>
              </a:spcBef>
              <a:buNone/>
            </a:pPr>
            <a:r>
              <a:rPr lang="it-IT" b="1" spc="-25">
                <a:solidFill>
                  <a:srgbClr val="000000"/>
                </a:solidFill>
                <a:effectLst/>
                <a:latin typeface="Calibri" panose="020F0502020204030204" pitchFamily="34" charset="0"/>
                <a:ea typeface="Calibri" panose="020F0502020204030204" pitchFamily="34" charset="0"/>
                <a:cs typeface="Calibri" panose="020F0502020204030204" pitchFamily="34" charset="0"/>
              </a:rPr>
              <a:t>[22,5 10 </a:t>
            </a:r>
            <a:r>
              <a:rPr lang="it-IT" b="1" spc="-25" baseline="30000">
                <a:solidFill>
                  <a:srgbClr val="000000"/>
                </a:solidFill>
                <a:effectLst/>
                <a:latin typeface="Calibri" panose="020F0502020204030204" pitchFamily="34" charset="0"/>
                <a:ea typeface="Calibri" panose="020F0502020204030204" pitchFamily="34" charset="0"/>
                <a:cs typeface="Calibri" panose="020F0502020204030204" pitchFamily="34" charset="0"/>
              </a:rPr>
              <a:t>12</a:t>
            </a:r>
            <a:r>
              <a:rPr lang="it-IT" b="1" spc="-25">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p>
            <a:pPr marL="0" indent="0" algn="just" fontAlgn="base">
              <a:lnSpc>
                <a:spcPct val="150000"/>
              </a:lnSpc>
              <a:spcBef>
                <a:spcPts val="0"/>
              </a:spcBef>
              <a:buNone/>
            </a:pPr>
            <a:r>
              <a:rPr lang="it-IT" spc="-25">
                <a:solidFill>
                  <a:srgbClr val="000000"/>
                </a:solidFill>
                <a:effectLst/>
                <a:latin typeface="Calibri" panose="020F0502020204030204" pitchFamily="34" charset="0"/>
                <a:ea typeface="Calibri" panose="020F0502020204030204" pitchFamily="34" charset="0"/>
                <a:cs typeface="Calibri" panose="020F0502020204030204" pitchFamily="34" charset="0"/>
              </a:rPr>
              <a:t>È stato utilizzato un supercomputer con 24 dischi rigidi, ciascuno con 6 terabyte di memoria. </a:t>
            </a:r>
          </a:p>
          <a:p>
            <a:pPr marL="0" indent="0" algn="just" fontAlgn="base">
              <a:lnSpc>
                <a:spcPct val="150000"/>
              </a:lnSpc>
              <a:spcBef>
                <a:spcPts val="0"/>
              </a:spcBef>
              <a:buNone/>
            </a:pPr>
            <a:r>
              <a:rPr lang="it-IT" spc="-25">
                <a:solidFill>
                  <a:srgbClr val="000000"/>
                </a:solidFill>
                <a:effectLst/>
                <a:latin typeface="Calibri" panose="020F0502020204030204" pitchFamily="34" charset="0"/>
                <a:ea typeface="Calibri" panose="020F0502020204030204" pitchFamily="34" charset="0"/>
                <a:cs typeface="Calibri" panose="020F0502020204030204" pitchFamily="34" charset="0"/>
              </a:rPr>
              <a:t>La scrittura di queste cifre richiederebbe l’utilizzo di milioni di volumi, ognuno di migliaia di pagine. Tutti gli alberi della terra non sarebbero sufficienti per fabbricare la carta necessaria.</a:t>
            </a:r>
            <a:endParaRPr lang="it-IT">
              <a:effectLst/>
              <a:latin typeface="Calibri" panose="020F0502020204030204" pitchFamily="34" charset="0"/>
              <a:ea typeface="Calibri" panose="020F0502020204030204" pitchFamily="34" charset="0"/>
              <a:cs typeface="Calibri" panose="020F0502020204030204" pitchFamily="34" charset="0"/>
            </a:endParaRPr>
          </a:p>
          <a:p>
            <a:endParaRPr lang="it-IT"/>
          </a:p>
        </p:txBody>
      </p:sp>
      <p:pic>
        <p:nvPicPr>
          <p:cNvPr id="5" name="Immagine 4">
            <a:extLst>
              <a:ext uri="{FF2B5EF4-FFF2-40B4-BE49-F238E27FC236}">
                <a16:creationId xmlns:a16="http://schemas.microsoft.com/office/drawing/2014/main" id="{6BE25502-2866-41A4-9231-C0497D5464BD}"/>
              </a:ext>
            </a:extLst>
          </p:cNvPr>
          <p:cNvPicPr>
            <a:picLocks noChangeAspect="1"/>
          </p:cNvPicPr>
          <p:nvPr/>
        </p:nvPicPr>
        <p:blipFill>
          <a:blip r:embed="rId2"/>
          <a:stretch>
            <a:fillRect/>
          </a:stretch>
        </p:blipFill>
        <p:spPr>
          <a:xfrm>
            <a:off x="92740" y="2828462"/>
            <a:ext cx="3816874" cy="2730156"/>
          </a:xfrm>
          <a:prstGeom prst="rect">
            <a:avLst/>
          </a:prstGeom>
          <a:ln w="25400">
            <a:solidFill>
              <a:srgbClr val="002060"/>
            </a:solidFill>
          </a:ln>
        </p:spPr>
      </p:pic>
      <p:sp>
        <p:nvSpPr>
          <p:cNvPr id="4" name="Titolo 1">
            <a:extLst>
              <a:ext uri="{FF2B5EF4-FFF2-40B4-BE49-F238E27FC236}">
                <a16:creationId xmlns:a16="http://schemas.microsoft.com/office/drawing/2014/main" id="{19F9F78C-3679-9500-657C-BEF405028778}"/>
              </a:ext>
            </a:extLst>
          </p:cNvPr>
          <p:cNvSpPr txBox="1">
            <a:spLocks/>
          </p:cNvSpPr>
          <p:nvPr/>
        </p:nvSpPr>
        <p:spPr>
          <a:xfrm>
            <a:off x="-304974" y="1004778"/>
            <a:ext cx="3869269" cy="16223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it-IT" sz="3600" b="1" spc="-25">
                <a:solidFill>
                  <a:srgbClr val="000000"/>
                </a:solidFill>
                <a:effectLst/>
                <a:latin typeface="Calibri" panose="020F0502020204030204" pitchFamily="34" charset="0"/>
                <a:ea typeface="Times New Roman" panose="02020603050405020304" pitchFamily="18" charset="0"/>
              </a:rPr>
              <a:t>π </a:t>
            </a:r>
            <a:r>
              <a:rPr lang="it-IT" sz="2500" b="1" spc="-25">
                <a:solidFill>
                  <a:srgbClr val="000000"/>
                </a:solidFill>
                <a:effectLst/>
                <a:latin typeface="Calibri" panose="020F0502020204030204" pitchFamily="34" charset="0"/>
                <a:ea typeface="Times New Roman" panose="02020603050405020304" pitchFamily="18" charset="0"/>
              </a:rPr>
              <a:t> </a:t>
            </a:r>
          </a:p>
          <a:p>
            <a:pPr algn="ctr"/>
            <a:r>
              <a:rPr lang="it-IT" b="1" spc="-25">
                <a:solidFill>
                  <a:srgbClr val="000000"/>
                </a:solidFill>
                <a:latin typeface="Calibri" panose="020F0502020204030204" pitchFamily="34" charset="0"/>
                <a:ea typeface="Times New Roman" panose="02020603050405020304" pitchFamily="18" charset="0"/>
              </a:rPr>
              <a:t>le cifre</a:t>
            </a:r>
            <a:endParaRPr lang="it-IT" b="1">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868079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Segnaposto contenuto 2">
                <a:extLst>
                  <a:ext uri="{FF2B5EF4-FFF2-40B4-BE49-F238E27FC236}">
                    <a16:creationId xmlns:a16="http://schemas.microsoft.com/office/drawing/2014/main" id="{589A4EB4-EE1C-4235-9596-B3F122CCC535}"/>
                  </a:ext>
                </a:extLst>
              </p:cNvPr>
              <p:cNvSpPr>
                <a:spLocks noGrp="1"/>
              </p:cNvSpPr>
              <p:nvPr>
                <p:ph idx="1"/>
              </p:nvPr>
            </p:nvSpPr>
            <p:spPr>
              <a:xfrm>
                <a:off x="3831168" y="868680"/>
                <a:ext cx="7315200" cy="5120640"/>
              </a:xfrm>
            </p:spPr>
            <p:txBody>
              <a:bodyPr>
                <a:normAutofit/>
              </a:bodyPr>
              <a:lstStyle/>
              <a:p>
                <a:pPr marL="0" indent="0">
                  <a:lnSpc>
                    <a:spcPct val="150000"/>
                  </a:lnSpc>
                  <a:spcBef>
                    <a:spcPts val="0"/>
                  </a:spcBef>
                  <a:buNone/>
                </a:pPr>
                <a:r>
                  <a:rPr lang="it-IT" b="0" i="0">
                    <a:solidFill>
                      <a:srgbClr val="000000"/>
                    </a:solidFill>
                    <a:effectLst/>
                    <a:latin typeface="arial" panose="020B0604020202020204" pitchFamily="34" charset="0"/>
                  </a:rPr>
                  <a:t>Per </a:t>
                </a:r>
                <a:r>
                  <a:rPr lang="it-IT" sz="2000" b="1" spc="-25">
                    <a:solidFill>
                      <a:srgbClr val="000000"/>
                    </a:solidFill>
                    <a:effectLst/>
                    <a:latin typeface="Calibri" panose="020F0502020204030204" pitchFamily="34" charset="0"/>
                    <a:ea typeface="Times New Roman" panose="02020603050405020304" pitchFamily="18" charset="0"/>
                  </a:rPr>
                  <a:t>π</a:t>
                </a:r>
                <a:r>
                  <a:rPr lang="it-IT" b="0" i="0">
                    <a:solidFill>
                      <a:srgbClr val="000000"/>
                    </a:solidFill>
                    <a:effectLst/>
                    <a:latin typeface="arial" panose="020B0604020202020204" pitchFamily="34" charset="0"/>
                  </a:rPr>
                  <a:t> esatto fino alla sesta cifra decimale.</a:t>
                </a:r>
                <a:br>
                  <a:rPr lang="it-IT" b="0" i="0">
                    <a:solidFill>
                      <a:srgbClr val="000000"/>
                    </a:solidFill>
                    <a:effectLst/>
                    <a:latin typeface="arial" panose="020B0604020202020204" pitchFamily="34" charset="0"/>
                  </a:rPr>
                </a:br>
                <a:r>
                  <a:rPr lang="it-IT" b="0" i="0">
                    <a:solidFill>
                      <a:srgbClr val="000000"/>
                    </a:solidFill>
                    <a:effectLst/>
                    <a:latin typeface="arial" panose="020B0604020202020204" pitchFamily="34" charset="0"/>
                  </a:rPr>
                  <a:t>Consideriamo i primi tre numeri dispari due volte</a:t>
                </a:r>
                <a:br>
                  <a:rPr lang="it-IT" b="0" i="0">
                    <a:solidFill>
                      <a:srgbClr val="000000"/>
                    </a:solidFill>
                    <a:effectLst/>
                    <a:latin typeface="arial" panose="020B0604020202020204" pitchFamily="34" charset="0"/>
                  </a:rPr>
                </a:br>
                <a:r>
                  <a:rPr lang="it-IT" b="1" i="0">
                    <a:solidFill>
                      <a:schemeClr val="tx1"/>
                    </a:solidFill>
                    <a:effectLst/>
                    <a:latin typeface="arial" panose="020B0604020202020204" pitchFamily="34" charset="0"/>
                  </a:rPr>
                  <a:t>1 1 3 </a:t>
                </a:r>
                <a:r>
                  <a:rPr lang="it-IT" b="1" i="0">
                    <a:solidFill>
                      <a:srgbClr val="FF0000"/>
                    </a:solidFill>
                    <a:effectLst/>
                    <a:latin typeface="arial" panose="020B0604020202020204" pitchFamily="34" charset="0"/>
                  </a:rPr>
                  <a:t>3 5 5</a:t>
                </a:r>
                <a:br>
                  <a:rPr lang="it-IT" b="1" i="0">
                    <a:solidFill>
                      <a:srgbClr val="FF0000"/>
                    </a:solidFill>
                    <a:effectLst/>
                    <a:latin typeface="arial" panose="020B0604020202020204" pitchFamily="34" charset="0"/>
                  </a:rPr>
                </a:br>
                <a:r>
                  <a:rPr lang="it-IT" b="0" i="0">
                    <a:solidFill>
                      <a:srgbClr val="000000"/>
                    </a:solidFill>
                    <a:effectLst/>
                    <a:latin typeface="arial" panose="020B0604020202020204" pitchFamily="34" charset="0"/>
                  </a:rPr>
                  <a:t>e costruiamo la frazione     </a:t>
                </a:r>
                <a14:m>
                  <m:oMath xmlns:m="http://schemas.openxmlformats.org/officeDocument/2006/math">
                    <m:f>
                      <m:fPr>
                        <m:ctrlPr>
                          <a:rPr lang="it-IT" sz="3200" b="1" i="1" smtClean="0">
                            <a:solidFill>
                              <a:srgbClr val="000000"/>
                            </a:solidFill>
                            <a:effectLst/>
                            <a:latin typeface="Cambria Math" panose="02040503050406030204" pitchFamily="18" charset="0"/>
                          </a:rPr>
                        </m:ctrlPr>
                      </m:fPr>
                      <m:num>
                        <m:r>
                          <a:rPr lang="it-IT" sz="3200" b="1" i="0" smtClean="0">
                            <a:solidFill>
                              <a:srgbClr val="FF0000"/>
                            </a:solidFill>
                            <a:effectLst/>
                            <a:latin typeface="Cambria Math" panose="02040503050406030204" pitchFamily="18" charset="0"/>
                          </a:rPr>
                          <m:t>𝟑𝟓𝟓</m:t>
                        </m:r>
                      </m:num>
                      <m:den>
                        <m:r>
                          <a:rPr lang="it-IT" sz="3200" b="1" i="0" smtClean="0">
                            <a:solidFill>
                              <a:srgbClr val="000000"/>
                            </a:solidFill>
                            <a:effectLst/>
                            <a:latin typeface="Cambria Math" panose="02040503050406030204" pitchFamily="18" charset="0"/>
                          </a:rPr>
                          <m:t>𝟏𝟏𝟑</m:t>
                        </m:r>
                      </m:den>
                    </m:f>
                    <m:r>
                      <a:rPr lang="it-IT" sz="3200" b="1" i="0" smtClean="0">
                        <a:solidFill>
                          <a:srgbClr val="000000"/>
                        </a:solidFill>
                        <a:effectLst/>
                        <a:latin typeface="Cambria Math" panose="02040503050406030204" pitchFamily="18" charset="0"/>
                      </a:rPr>
                      <m:t>=</m:t>
                    </m:r>
                    <m:r>
                      <a:rPr lang="it-IT" sz="3200" b="1" i="0" smtClean="0">
                        <a:solidFill>
                          <a:srgbClr val="000000"/>
                        </a:solidFill>
                        <a:effectLst/>
                        <a:latin typeface="Cambria Math" panose="02040503050406030204" pitchFamily="18" charset="0"/>
                      </a:rPr>
                      <m:t>𝟑</m:t>
                    </m:r>
                    <m:r>
                      <a:rPr lang="it-IT" sz="3200" b="1" i="0" smtClean="0">
                        <a:solidFill>
                          <a:srgbClr val="000000"/>
                        </a:solidFill>
                        <a:effectLst/>
                        <a:latin typeface="Cambria Math" panose="02040503050406030204" pitchFamily="18" charset="0"/>
                      </a:rPr>
                      <m:t>,</m:t>
                    </m:r>
                    <m:r>
                      <a:rPr lang="it-IT" sz="3200" b="1" i="0" smtClean="0">
                        <a:solidFill>
                          <a:srgbClr val="000000"/>
                        </a:solidFill>
                        <a:effectLst/>
                        <a:latin typeface="Cambria Math" panose="02040503050406030204" pitchFamily="18" charset="0"/>
                      </a:rPr>
                      <m:t>𝟏𝟒𝟏𝟓𝟗</m:t>
                    </m:r>
                    <m:r>
                      <a:rPr lang="it-IT" sz="3200" b="1" i="0" smtClean="0">
                        <a:solidFill>
                          <a:srgbClr val="000000"/>
                        </a:solidFill>
                        <a:effectLst/>
                        <a:latin typeface="Cambria Math" panose="02040503050406030204" pitchFamily="18" charset="0"/>
                      </a:rPr>
                      <m:t>….</m:t>
                    </m:r>
                  </m:oMath>
                </a14:m>
                <a:br>
                  <a:rPr lang="it-IT" b="0" i="0">
                    <a:solidFill>
                      <a:srgbClr val="000000"/>
                    </a:solidFill>
                    <a:effectLst/>
                    <a:latin typeface="arial" panose="020B0604020202020204" pitchFamily="34" charset="0"/>
                  </a:rPr>
                </a:br>
                <a:endParaRPr lang="it-IT"/>
              </a:p>
            </p:txBody>
          </p:sp>
        </mc:Choice>
        <mc:Fallback xmlns="">
          <p:sp>
            <p:nvSpPr>
              <p:cNvPr id="3" name="Segnaposto contenuto 2">
                <a:extLst>
                  <a:ext uri="{FF2B5EF4-FFF2-40B4-BE49-F238E27FC236}">
                    <a16:creationId xmlns:a16="http://schemas.microsoft.com/office/drawing/2014/main" id="{589A4EB4-EE1C-4235-9596-B3F122CCC535}"/>
                  </a:ext>
                </a:extLst>
              </p:cNvPr>
              <p:cNvSpPr>
                <a:spLocks noGrp="1" noRot="1" noChangeAspect="1" noMove="1" noResize="1" noEditPoints="1" noAdjustHandles="1" noChangeArrowheads="1" noChangeShapeType="1" noTextEdit="1"/>
              </p:cNvSpPr>
              <p:nvPr>
                <p:ph idx="1"/>
              </p:nvPr>
            </p:nvSpPr>
            <p:spPr>
              <a:xfrm>
                <a:off x="3831168" y="868680"/>
                <a:ext cx="7315200" cy="5120640"/>
              </a:xfrm>
              <a:blipFill>
                <a:blip r:embed="rId2"/>
                <a:stretch>
                  <a:fillRect l="-833"/>
                </a:stretch>
              </a:blipFill>
            </p:spPr>
            <p:txBody>
              <a:bodyPr/>
              <a:lstStyle/>
              <a:p>
                <a:r>
                  <a:rPr lang="it-IT">
                    <a:noFill/>
                  </a:rPr>
                  <a:t> </a:t>
                </a:r>
              </a:p>
            </p:txBody>
          </p:sp>
        </mc:Fallback>
      </mc:AlternateContent>
      <p:sp>
        <p:nvSpPr>
          <p:cNvPr id="4" name="Titolo 1">
            <a:extLst>
              <a:ext uri="{FF2B5EF4-FFF2-40B4-BE49-F238E27FC236}">
                <a16:creationId xmlns:a16="http://schemas.microsoft.com/office/drawing/2014/main" id="{0B86E807-19FA-4C27-A770-12F1B73B068E}"/>
              </a:ext>
            </a:extLst>
          </p:cNvPr>
          <p:cNvSpPr txBox="1">
            <a:spLocks/>
          </p:cNvSpPr>
          <p:nvPr/>
        </p:nvSpPr>
        <p:spPr>
          <a:xfrm>
            <a:off x="-265125" y="662129"/>
            <a:ext cx="3869269" cy="16223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lnSpc>
                <a:spcPct val="150000"/>
              </a:lnSpc>
            </a:pPr>
            <a:r>
              <a:rPr lang="it-IT" sz="3600" b="1" spc="-25">
                <a:solidFill>
                  <a:srgbClr val="000000"/>
                </a:solidFill>
                <a:effectLst/>
                <a:latin typeface="Calibri" panose="020F0502020204030204" pitchFamily="34" charset="0"/>
                <a:ea typeface="Times New Roman" panose="02020603050405020304" pitchFamily="18" charset="0"/>
              </a:rPr>
              <a:t>π </a:t>
            </a:r>
          </a:p>
          <a:p>
            <a:pPr algn="ctr">
              <a:lnSpc>
                <a:spcPct val="150000"/>
              </a:lnSpc>
            </a:pPr>
            <a:r>
              <a:rPr lang="it-IT" sz="3600" b="1" spc="-25">
                <a:solidFill>
                  <a:srgbClr val="000000"/>
                </a:solidFill>
                <a:effectLst/>
                <a:latin typeface="Calibri" panose="020F0502020204030204" pitchFamily="34" charset="0"/>
                <a:ea typeface="Times New Roman" panose="02020603050405020304" pitchFamily="18" charset="0"/>
              </a:rPr>
              <a:t>come calcolarlo</a:t>
            </a:r>
            <a:endParaRPr lang="it-IT" b="1">
              <a:solidFill>
                <a:srgbClr val="002060"/>
              </a:solidFill>
              <a:latin typeface="Calibri" panose="020F0502020204030204" pitchFamily="34" charset="0"/>
              <a:cs typeface="Calibri" panose="020F0502020204030204" pitchFamily="34" charset="0"/>
            </a:endParaRPr>
          </a:p>
        </p:txBody>
      </p:sp>
      <p:pic>
        <p:nvPicPr>
          <p:cNvPr id="2" name="Immagine 1">
            <a:extLst>
              <a:ext uri="{FF2B5EF4-FFF2-40B4-BE49-F238E27FC236}">
                <a16:creationId xmlns:a16="http://schemas.microsoft.com/office/drawing/2014/main" id="{1A9033EB-ECB3-CEDE-D172-4641813FDC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84286" y="2676525"/>
            <a:ext cx="3170446" cy="3073108"/>
          </a:xfrm>
          <a:prstGeom prst="rect">
            <a:avLst/>
          </a:prstGeom>
          <a:noFill/>
        </p:spPr>
      </p:pic>
    </p:spTree>
    <p:extLst>
      <p:ext uri="{BB962C8B-B14F-4D97-AF65-F5344CB8AC3E}">
        <p14:creationId xmlns:p14="http://schemas.microsoft.com/office/powerpoint/2010/main" val="17763589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5">
            <a:extLst>
              <a:ext uri="{FF2B5EF4-FFF2-40B4-BE49-F238E27FC236}">
                <a16:creationId xmlns:a16="http://schemas.microsoft.com/office/drawing/2014/main" id="{3AFEB741-FC33-4154-A9CA-61FD98F0BEEC}"/>
              </a:ext>
            </a:extLst>
          </p:cNvPr>
          <p:cNvGrpSpPr/>
          <p:nvPr/>
        </p:nvGrpSpPr>
        <p:grpSpPr>
          <a:xfrm>
            <a:off x="3541531" y="1303034"/>
            <a:ext cx="8526644" cy="3785588"/>
            <a:chOff x="3665356" y="1531634"/>
            <a:chExt cx="8526644" cy="3785588"/>
          </a:xfrm>
        </p:grpSpPr>
        <p:pic>
          <p:nvPicPr>
            <p:cNvPr id="5" name="Immagine 4">
              <a:extLst>
                <a:ext uri="{FF2B5EF4-FFF2-40B4-BE49-F238E27FC236}">
                  <a16:creationId xmlns:a16="http://schemas.microsoft.com/office/drawing/2014/main" id="{586E4FFC-35CB-4D27-9B74-B461987C9B53}"/>
                </a:ext>
              </a:extLst>
            </p:cNvPr>
            <p:cNvPicPr>
              <a:picLocks noChangeAspect="1"/>
            </p:cNvPicPr>
            <p:nvPr/>
          </p:nvPicPr>
          <p:blipFill>
            <a:blip r:embed="rId2"/>
            <a:stretch>
              <a:fillRect/>
            </a:stretch>
          </p:blipFill>
          <p:spPr>
            <a:xfrm>
              <a:off x="3665356" y="1531634"/>
              <a:ext cx="8526644" cy="3785588"/>
            </a:xfrm>
            <a:prstGeom prst="rect">
              <a:avLst/>
            </a:prstGeom>
          </p:spPr>
        </p:pic>
        <p:sp>
          <p:nvSpPr>
            <p:cNvPr id="4" name="CasellaDiTesto 3">
              <a:extLst>
                <a:ext uri="{FF2B5EF4-FFF2-40B4-BE49-F238E27FC236}">
                  <a16:creationId xmlns:a16="http://schemas.microsoft.com/office/drawing/2014/main" id="{19923382-1573-4644-BE6B-AE39D675913B}"/>
                </a:ext>
              </a:extLst>
            </p:cNvPr>
            <p:cNvSpPr txBox="1"/>
            <p:nvPr/>
          </p:nvSpPr>
          <p:spPr>
            <a:xfrm>
              <a:off x="4067176" y="3322143"/>
              <a:ext cx="2673414" cy="756000"/>
            </a:xfrm>
            <a:prstGeom prst="rect">
              <a:avLst/>
            </a:prstGeom>
            <a:solidFill>
              <a:schemeClr val="bg1"/>
            </a:solidFill>
          </p:spPr>
          <p:txBody>
            <a:bodyPr wrap="square" rtlCol="0">
              <a:spAutoFit/>
            </a:bodyPr>
            <a:lstStyle/>
            <a:p>
              <a:endParaRPr lang="it-IT"/>
            </a:p>
          </p:txBody>
        </p:sp>
      </p:grpSp>
      <p:sp>
        <p:nvSpPr>
          <p:cNvPr id="8" name="Titolo 1">
            <a:extLst>
              <a:ext uri="{FF2B5EF4-FFF2-40B4-BE49-F238E27FC236}">
                <a16:creationId xmlns:a16="http://schemas.microsoft.com/office/drawing/2014/main" id="{D7F40854-8A9B-4283-8CD2-A966B351C491}"/>
              </a:ext>
            </a:extLst>
          </p:cNvPr>
          <p:cNvSpPr txBox="1">
            <a:spLocks/>
          </p:cNvSpPr>
          <p:nvPr/>
        </p:nvSpPr>
        <p:spPr>
          <a:xfrm>
            <a:off x="-254358" y="491873"/>
            <a:ext cx="3869269" cy="16223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lnSpc>
                <a:spcPct val="150000"/>
              </a:lnSpc>
            </a:pPr>
            <a:r>
              <a:rPr lang="it-IT" b="1">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it-IT" sz="3600" b="1" spc="-25">
                <a:solidFill>
                  <a:srgbClr val="000000"/>
                </a:solidFill>
                <a:effectLst/>
                <a:latin typeface="Calibri" panose="020F0502020204030204" pitchFamily="34" charset="0"/>
                <a:ea typeface="Times New Roman" panose="02020603050405020304" pitchFamily="18" charset="0"/>
              </a:rPr>
              <a:t>π </a:t>
            </a:r>
          </a:p>
          <a:p>
            <a:pPr algn="ctr">
              <a:lnSpc>
                <a:spcPct val="150000"/>
              </a:lnSpc>
            </a:pPr>
            <a:r>
              <a:rPr lang="it-IT" sz="3600" b="1" spc="-25">
                <a:solidFill>
                  <a:srgbClr val="000000"/>
                </a:solidFill>
                <a:effectLst/>
                <a:latin typeface="Calibri" panose="020F0502020204030204" pitchFamily="34" charset="0"/>
                <a:ea typeface="Times New Roman" panose="02020603050405020304" pitchFamily="18" charset="0"/>
              </a:rPr>
              <a:t>come calcolarlo</a:t>
            </a:r>
            <a:endParaRPr lang="it-IT" b="1">
              <a:solidFill>
                <a:srgbClr val="002060"/>
              </a:solidFill>
              <a:latin typeface="Calibri" panose="020F0502020204030204" pitchFamily="34" charset="0"/>
              <a:cs typeface="Calibri" panose="020F0502020204030204" pitchFamily="34" charset="0"/>
            </a:endParaRPr>
          </a:p>
        </p:txBody>
      </p:sp>
      <p:pic>
        <p:nvPicPr>
          <p:cNvPr id="2" name="Immagine 1">
            <a:extLst>
              <a:ext uri="{FF2B5EF4-FFF2-40B4-BE49-F238E27FC236}">
                <a16:creationId xmlns:a16="http://schemas.microsoft.com/office/drawing/2014/main" id="{4E0C906F-AF1E-74A3-623A-14A6259FBA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81328" y="2800350"/>
            <a:ext cx="3170446" cy="3073108"/>
          </a:xfrm>
          <a:prstGeom prst="rect">
            <a:avLst/>
          </a:prstGeom>
          <a:noFill/>
        </p:spPr>
      </p:pic>
    </p:spTree>
    <p:extLst>
      <p:ext uri="{BB962C8B-B14F-4D97-AF65-F5344CB8AC3E}">
        <p14:creationId xmlns:p14="http://schemas.microsoft.com/office/powerpoint/2010/main" val="141353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CFDCF927-1713-423A-9116-3CE101368857}"/>
              </a:ext>
            </a:extLst>
          </p:cNvPr>
          <p:cNvSpPr>
            <a:spLocks noGrp="1"/>
          </p:cNvSpPr>
          <p:nvPr>
            <p:ph idx="1"/>
          </p:nvPr>
        </p:nvSpPr>
        <p:spPr>
          <a:xfrm>
            <a:off x="3701150" y="526402"/>
            <a:ext cx="7944254" cy="2112776"/>
          </a:xfrm>
        </p:spPr>
        <p:txBody>
          <a:bodyPr>
            <a:normAutofit/>
          </a:bodyPr>
          <a:lstStyle/>
          <a:p>
            <a:pPr marL="0" indent="0">
              <a:lnSpc>
                <a:spcPct val="120000"/>
              </a:lnSpc>
              <a:spcBef>
                <a:spcPts val="0"/>
              </a:spcBef>
              <a:buNone/>
            </a:pPr>
            <a:r>
              <a:rPr lang="it-IT" b="0" i="0">
                <a:solidFill>
                  <a:srgbClr val="202124"/>
                </a:solidFill>
                <a:effectLst/>
                <a:latin typeface="arial" panose="020B0604020202020204" pitchFamily="34" charset="0"/>
              </a:rPr>
              <a:t>Nel S.I. di misura l’angolo si misura in radianti.</a:t>
            </a:r>
          </a:p>
          <a:p>
            <a:pPr marL="0" indent="0">
              <a:lnSpc>
                <a:spcPct val="120000"/>
              </a:lnSpc>
              <a:spcBef>
                <a:spcPts val="0"/>
              </a:spcBef>
              <a:buNone/>
            </a:pPr>
            <a:r>
              <a:rPr lang="it-IT" b="0" i="0">
                <a:solidFill>
                  <a:srgbClr val="202124"/>
                </a:solidFill>
                <a:effectLst/>
                <a:latin typeface="arial" panose="020B0604020202020204" pitchFamily="34" charset="0"/>
              </a:rPr>
              <a:t>Un </a:t>
            </a:r>
            <a:r>
              <a:rPr lang="it-IT" b="1" i="0">
                <a:solidFill>
                  <a:srgbClr val="202124"/>
                </a:solidFill>
                <a:effectLst/>
                <a:latin typeface="arial" panose="020B0604020202020204" pitchFamily="34" charset="0"/>
              </a:rPr>
              <a:t>radiante</a:t>
            </a:r>
            <a:r>
              <a:rPr lang="it-IT" b="0" i="0">
                <a:solidFill>
                  <a:srgbClr val="202124"/>
                </a:solidFill>
                <a:effectLst/>
                <a:latin typeface="arial" panose="020B0604020202020204" pitchFamily="34" charset="0"/>
              </a:rPr>
              <a:t> è l'angolo che si ha in corrispondenza di un arco di lunghezza pari al raggio della circonferenza.</a:t>
            </a:r>
          </a:p>
        </p:txBody>
      </p:sp>
      <p:grpSp>
        <p:nvGrpSpPr>
          <p:cNvPr id="15" name="Gruppo 14">
            <a:extLst>
              <a:ext uri="{FF2B5EF4-FFF2-40B4-BE49-F238E27FC236}">
                <a16:creationId xmlns:a16="http://schemas.microsoft.com/office/drawing/2014/main" id="{0335ECEC-C0FA-4663-BBDA-37FAB004E274}"/>
              </a:ext>
            </a:extLst>
          </p:cNvPr>
          <p:cNvGrpSpPr/>
          <p:nvPr/>
        </p:nvGrpSpPr>
        <p:grpSpPr>
          <a:xfrm>
            <a:off x="5252163" y="2639178"/>
            <a:ext cx="4387137" cy="3623574"/>
            <a:chOff x="4842588" y="2387306"/>
            <a:chExt cx="4097291" cy="3406435"/>
          </a:xfrm>
        </p:grpSpPr>
        <p:pic>
          <p:nvPicPr>
            <p:cNvPr id="5" name="Immagine 4">
              <a:extLst>
                <a:ext uri="{FF2B5EF4-FFF2-40B4-BE49-F238E27FC236}">
                  <a16:creationId xmlns:a16="http://schemas.microsoft.com/office/drawing/2014/main" id="{6327CD21-9817-4638-9FD3-8EFF150712B1}"/>
                </a:ext>
              </a:extLst>
            </p:cNvPr>
            <p:cNvPicPr>
              <a:picLocks noChangeAspect="1"/>
            </p:cNvPicPr>
            <p:nvPr/>
          </p:nvPicPr>
          <p:blipFill>
            <a:blip r:embed="rId2"/>
            <a:stretch>
              <a:fillRect/>
            </a:stretch>
          </p:blipFill>
          <p:spPr>
            <a:xfrm>
              <a:off x="4999998" y="2387306"/>
              <a:ext cx="3939881" cy="3406435"/>
            </a:xfrm>
            <a:prstGeom prst="rect">
              <a:avLst/>
            </a:prstGeom>
            <a:solidFill>
              <a:schemeClr val="bg1"/>
            </a:solidFill>
          </p:spPr>
        </p:pic>
        <p:sp>
          <p:nvSpPr>
            <p:cNvPr id="14" name="CasellaDiTesto 13">
              <a:extLst>
                <a:ext uri="{FF2B5EF4-FFF2-40B4-BE49-F238E27FC236}">
                  <a16:creationId xmlns:a16="http://schemas.microsoft.com/office/drawing/2014/main" id="{F8297DD5-0160-47B1-A108-04B7BFA38E0D}"/>
                </a:ext>
              </a:extLst>
            </p:cNvPr>
            <p:cNvSpPr txBox="1"/>
            <p:nvPr/>
          </p:nvSpPr>
          <p:spPr>
            <a:xfrm>
              <a:off x="4842588" y="2780522"/>
              <a:ext cx="709126" cy="369332"/>
            </a:xfrm>
            <a:prstGeom prst="rect">
              <a:avLst/>
            </a:prstGeom>
            <a:solidFill>
              <a:schemeClr val="bg1"/>
            </a:solidFill>
          </p:spPr>
          <p:txBody>
            <a:bodyPr wrap="square" rtlCol="0">
              <a:spAutoFit/>
            </a:bodyPr>
            <a:lstStyle/>
            <a:p>
              <a:endParaRPr lang="it-IT"/>
            </a:p>
          </p:txBody>
        </p:sp>
      </p:grpSp>
      <p:pic>
        <p:nvPicPr>
          <p:cNvPr id="20" name="Picture 2" descr="trigonometria intro">
            <a:extLst>
              <a:ext uri="{FF2B5EF4-FFF2-40B4-BE49-F238E27FC236}">
                <a16:creationId xmlns:a16="http://schemas.microsoft.com/office/drawing/2014/main" id="{593142B8-D1E2-4156-B5BD-CA25BB29F4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267" y="3450334"/>
            <a:ext cx="3172337" cy="2112777"/>
          </a:xfrm>
          <a:prstGeom prst="rect">
            <a:avLst/>
          </a:prstGeom>
          <a:noFill/>
          <a:extLst>
            <a:ext uri="{909E8E84-426E-40DD-AFC4-6F175D3DCCD1}">
              <a14:hiddenFill xmlns:a14="http://schemas.microsoft.com/office/drawing/2010/main">
                <a:solidFill>
                  <a:srgbClr val="FFFFFF"/>
                </a:solidFill>
              </a14:hiddenFill>
            </a:ext>
          </a:extLst>
        </p:spPr>
      </p:pic>
      <p:sp>
        <p:nvSpPr>
          <p:cNvPr id="21" name="Titolo 1">
            <a:extLst>
              <a:ext uri="{FF2B5EF4-FFF2-40B4-BE49-F238E27FC236}">
                <a16:creationId xmlns:a16="http://schemas.microsoft.com/office/drawing/2014/main" id="{A0428FE6-676F-4120-931B-8D2342C8BCC3}"/>
              </a:ext>
            </a:extLst>
          </p:cNvPr>
          <p:cNvSpPr txBox="1">
            <a:spLocks/>
          </p:cNvSpPr>
          <p:nvPr/>
        </p:nvSpPr>
        <p:spPr>
          <a:xfrm>
            <a:off x="-199449" y="662129"/>
            <a:ext cx="3869269" cy="16223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lnSpc>
                <a:spcPct val="150000"/>
              </a:lnSpc>
            </a:pPr>
            <a:r>
              <a:rPr lang="it-IT" sz="3600" b="1" spc="-25">
                <a:solidFill>
                  <a:srgbClr val="000000"/>
                </a:solidFill>
                <a:effectLst/>
                <a:latin typeface="Calibri" panose="020F0502020204030204" pitchFamily="34" charset="0"/>
                <a:ea typeface="Times New Roman" panose="02020603050405020304" pitchFamily="18" charset="0"/>
              </a:rPr>
              <a:t>π </a:t>
            </a:r>
          </a:p>
          <a:p>
            <a:pPr algn="ctr">
              <a:lnSpc>
                <a:spcPct val="150000"/>
              </a:lnSpc>
            </a:pPr>
            <a:r>
              <a:rPr lang="it-IT" sz="3100" b="1" spc="-25">
                <a:solidFill>
                  <a:srgbClr val="000000"/>
                </a:solidFill>
                <a:effectLst/>
                <a:latin typeface="Calibri" panose="020F0502020204030204" pitchFamily="34" charset="0"/>
                <a:ea typeface="Times New Roman" panose="02020603050405020304" pitchFamily="18" charset="0"/>
              </a:rPr>
              <a:t>misura degli angoli</a:t>
            </a:r>
            <a:endParaRPr lang="it-IT" sz="3100" b="1">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95903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Segnaposto contenuto 2">
                <a:extLst>
                  <a:ext uri="{FF2B5EF4-FFF2-40B4-BE49-F238E27FC236}">
                    <a16:creationId xmlns:a16="http://schemas.microsoft.com/office/drawing/2014/main" id="{CFDCF927-1713-423A-9116-3CE101368857}"/>
                  </a:ext>
                </a:extLst>
              </p:cNvPr>
              <p:cNvSpPr>
                <a:spLocks noGrp="1"/>
              </p:cNvSpPr>
              <p:nvPr>
                <p:ph idx="1"/>
              </p:nvPr>
            </p:nvSpPr>
            <p:spPr>
              <a:xfrm>
                <a:off x="3669820" y="493982"/>
                <a:ext cx="7315200" cy="6158745"/>
              </a:xfrm>
            </p:spPr>
            <p:txBody>
              <a:bodyPr>
                <a:normAutofit/>
              </a:bodyPr>
              <a:lstStyle/>
              <a:p>
                <a:pPr marL="0" indent="0">
                  <a:lnSpc>
                    <a:spcPct val="120000"/>
                  </a:lnSpc>
                  <a:spcBef>
                    <a:spcPts val="0"/>
                  </a:spcBef>
                  <a:buNone/>
                </a:pPr>
                <a:r>
                  <a:rPr lang="it-IT">
                    <a:solidFill>
                      <a:srgbClr val="202124"/>
                    </a:solidFill>
                    <a:latin typeface="arial" panose="020B0604020202020204" pitchFamily="34" charset="0"/>
                  </a:rPr>
                  <a:t>All’angolo giro, che in gradi misura 360°, sottende un arco pari alla circonferenza intera. Il valore dell’angolo giro in radianti è dato dal numero di volte che il raggio è contenuto nella ciiconferenza.</a:t>
                </a:r>
              </a:p>
              <a:p>
                <a:pPr marL="0" indent="0">
                  <a:lnSpc>
                    <a:spcPct val="120000"/>
                  </a:lnSpc>
                  <a:spcBef>
                    <a:spcPts val="0"/>
                  </a:spcBef>
                  <a:buNone/>
                </a:pPr>
                <a:r>
                  <a:rPr lang="it-IT">
                    <a:solidFill>
                      <a:srgbClr val="202124"/>
                    </a:solidFill>
                    <a:latin typeface="arial" panose="020B0604020202020204" pitchFamily="34" charset="0"/>
                  </a:rPr>
                  <a:t>Angolo giro in radianti = </a:t>
                </a:r>
                <a14:m>
                  <m:oMath xmlns:m="http://schemas.openxmlformats.org/officeDocument/2006/math">
                    <m:f>
                      <m:fPr>
                        <m:ctrlPr>
                          <a:rPr lang="it-IT" sz="2400" i="1" smtClean="0">
                            <a:solidFill>
                              <a:srgbClr val="202124"/>
                            </a:solidFill>
                            <a:latin typeface="Cambria Math" panose="02040503050406030204" pitchFamily="18" charset="0"/>
                          </a:rPr>
                        </m:ctrlPr>
                      </m:fPr>
                      <m:num>
                        <m:r>
                          <a:rPr lang="it-IT" sz="2400" b="0" i="1" smtClean="0">
                            <a:solidFill>
                              <a:srgbClr val="202124"/>
                            </a:solidFill>
                            <a:latin typeface="Cambria Math" panose="02040503050406030204" pitchFamily="18" charset="0"/>
                          </a:rPr>
                          <m:t>2</m:t>
                        </m:r>
                        <m:r>
                          <m:rPr>
                            <m:nor/>
                          </m:rPr>
                          <a:rPr lang="it-IT" sz="2400">
                            <a:solidFill>
                              <a:srgbClr val="222222"/>
                            </a:solidFill>
                            <a:latin typeface="Calibri" panose="020F0502020204030204" pitchFamily="34" charset="0"/>
                            <a:cs typeface="Calibri" panose="020F0502020204030204" pitchFamily="34" charset="0"/>
                          </a:rPr>
                          <m:t>π</m:t>
                        </m:r>
                        <m:r>
                          <a:rPr lang="it-IT" sz="2400" b="0" i="1" smtClean="0">
                            <a:solidFill>
                              <a:srgbClr val="222222"/>
                            </a:solidFill>
                            <a:latin typeface="Cambria Math" panose="02040503050406030204" pitchFamily="18" charset="0"/>
                            <a:cs typeface="Calibri" panose="020F0502020204030204" pitchFamily="34" charset="0"/>
                          </a:rPr>
                          <m:t>𝑟</m:t>
                        </m:r>
                      </m:num>
                      <m:den>
                        <m:r>
                          <a:rPr lang="it-IT" sz="2400" b="0" i="1" smtClean="0">
                            <a:solidFill>
                              <a:srgbClr val="202124"/>
                            </a:solidFill>
                            <a:latin typeface="Cambria Math" panose="02040503050406030204" pitchFamily="18" charset="0"/>
                          </a:rPr>
                          <m:t>𝑟</m:t>
                        </m:r>
                      </m:den>
                    </m:f>
                  </m:oMath>
                </a14:m>
                <a:r>
                  <a:rPr lang="it-IT" sz="2400">
                    <a:solidFill>
                      <a:srgbClr val="202124"/>
                    </a:solidFill>
                    <a:latin typeface="arial" panose="020B0604020202020204" pitchFamily="34" charset="0"/>
                  </a:rPr>
                  <a:t> </a:t>
                </a:r>
                <a:r>
                  <a:rPr lang="it-IT">
                    <a:solidFill>
                      <a:srgbClr val="202124"/>
                    </a:solidFill>
                    <a:latin typeface="arial" panose="020B0604020202020204" pitchFamily="34" charset="0"/>
                  </a:rPr>
                  <a:t>= 2</a:t>
                </a:r>
                <a:r>
                  <a:rPr lang="it-IT">
                    <a:solidFill>
                      <a:srgbClr val="222222"/>
                    </a:solidFill>
                    <a:latin typeface="Calibri" panose="020F0502020204030204" pitchFamily="34" charset="0"/>
                    <a:cs typeface="Calibri" panose="020F0502020204030204" pitchFamily="34" charset="0"/>
                  </a:rPr>
                  <a:t> π</a:t>
                </a:r>
                <a:endParaRPr lang="it-IT">
                  <a:solidFill>
                    <a:srgbClr val="202124"/>
                  </a:solidFill>
                  <a:latin typeface="arial" panose="020B0604020202020204" pitchFamily="34" charset="0"/>
                </a:endParaRPr>
              </a:p>
              <a:p>
                <a:pPr marL="0" indent="0">
                  <a:lnSpc>
                    <a:spcPct val="120000"/>
                  </a:lnSpc>
                  <a:spcBef>
                    <a:spcPts val="0"/>
                  </a:spcBef>
                  <a:buNone/>
                </a:pPr>
                <a:endParaRPr lang="it-IT">
                  <a:solidFill>
                    <a:srgbClr val="202124"/>
                  </a:solidFill>
                  <a:latin typeface="arial" panose="020B0604020202020204" pitchFamily="34" charset="0"/>
                </a:endParaRPr>
              </a:p>
              <a:p>
                <a:pPr marL="0" indent="0">
                  <a:lnSpc>
                    <a:spcPct val="120000"/>
                  </a:lnSpc>
                  <a:spcBef>
                    <a:spcPts val="0"/>
                  </a:spcBef>
                  <a:buNone/>
                </a:pPr>
                <a:r>
                  <a:rPr lang="it-IT">
                    <a:solidFill>
                      <a:srgbClr val="202124"/>
                    </a:solidFill>
                    <a:latin typeface="arial" panose="020B0604020202020204" pitchFamily="34" charset="0"/>
                  </a:rPr>
                  <a:t>Angolo piatto(180°) in radianti = </a:t>
                </a:r>
                <a:r>
                  <a:rPr lang="it-IT" sz="2000" i="0">
                    <a:solidFill>
                      <a:srgbClr val="222222"/>
                    </a:solidFill>
                    <a:effectLst/>
                    <a:latin typeface="Calibri" panose="020F0502020204030204" pitchFamily="34" charset="0"/>
                    <a:cs typeface="Calibri" panose="020F0502020204030204" pitchFamily="34" charset="0"/>
                  </a:rPr>
                  <a:t>π</a:t>
                </a:r>
              </a:p>
              <a:p>
                <a:pPr marL="0" indent="0">
                  <a:lnSpc>
                    <a:spcPct val="120000"/>
                  </a:lnSpc>
                  <a:spcBef>
                    <a:spcPts val="0"/>
                  </a:spcBef>
                  <a:buNone/>
                </a:pPr>
                <a:endParaRPr lang="it-IT">
                  <a:solidFill>
                    <a:srgbClr val="222222"/>
                  </a:solidFill>
                  <a:latin typeface="Calibri" panose="020F0502020204030204" pitchFamily="34" charset="0"/>
                  <a:cs typeface="Calibri" panose="020F0502020204030204" pitchFamily="34" charset="0"/>
                </a:endParaRPr>
              </a:p>
              <a:p>
                <a:pPr marL="0" indent="0">
                  <a:lnSpc>
                    <a:spcPct val="120000"/>
                  </a:lnSpc>
                  <a:spcBef>
                    <a:spcPts val="0"/>
                  </a:spcBef>
                  <a:buNone/>
                </a:pPr>
                <a:r>
                  <a:rPr lang="it-IT">
                    <a:solidFill>
                      <a:srgbClr val="222222"/>
                    </a:solidFill>
                    <a:latin typeface="Calibri" panose="020F0502020204030204" pitchFamily="34" charset="0"/>
                    <a:cs typeface="Calibri" panose="020F0502020204030204" pitchFamily="34" charset="0"/>
                  </a:rPr>
                  <a:t>1 rad </a:t>
                </a:r>
                <a:r>
                  <a:rPr lang="it-IT" b="0" i="0">
                    <a:solidFill>
                      <a:srgbClr val="292F40"/>
                    </a:solidFill>
                    <a:effectLst/>
                    <a:latin typeface="KaTeX_Main"/>
                  </a:rPr>
                  <a:t>≈</a:t>
                </a:r>
                <a:r>
                  <a:rPr lang="it-IT">
                    <a:solidFill>
                      <a:srgbClr val="222222"/>
                    </a:solidFill>
                    <a:latin typeface="Calibri" panose="020F0502020204030204" pitchFamily="34" charset="0"/>
                    <a:cs typeface="Calibri" panose="020F0502020204030204" pitchFamily="34" charset="0"/>
                  </a:rPr>
                  <a:t> </a:t>
                </a:r>
                <a:r>
                  <a:rPr lang="it-IT" b="0" i="0">
                    <a:solidFill>
                      <a:srgbClr val="292F40"/>
                    </a:solidFill>
                    <a:effectLst/>
                    <a:latin typeface="KaTeX_Main"/>
                  </a:rPr>
                  <a:t>57°17′44′’……</a:t>
                </a:r>
                <a:endParaRPr lang="it-IT">
                  <a:solidFill>
                    <a:srgbClr val="202124"/>
                  </a:solidFill>
                  <a:latin typeface="arial" panose="020B0604020202020204" pitchFamily="34" charset="0"/>
                </a:endParaRPr>
              </a:p>
              <a:p>
                <a:pPr marL="0" indent="0">
                  <a:lnSpc>
                    <a:spcPct val="120000"/>
                  </a:lnSpc>
                  <a:spcBef>
                    <a:spcPts val="0"/>
                  </a:spcBef>
                  <a:buNone/>
                </a:pPr>
                <a:endParaRPr lang="it-IT">
                  <a:solidFill>
                    <a:srgbClr val="202124"/>
                  </a:solidFill>
                  <a:latin typeface="arial" panose="020B0604020202020204" pitchFamily="34" charset="0"/>
                </a:endParaRPr>
              </a:p>
            </p:txBody>
          </p:sp>
        </mc:Choice>
        <mc:Fallback xmlns="">
          <p:sp>
            <p:nvSpPr>
              <p:cNvPr id="3" name="Segnaposto contenuto 2">
                <a:extLst>
                  <a:ext uri="{FF2B5EF4-FFF2-40B4-BE49-F238E27FC236}">
                    <a16:creationId xmlns:a16="http://schemas.microsoft.com/office/drawing/2014/main" id="{CFDCF927-1713-423A-9116-3CE101368857}"/>
                  </a:ext>
                </a:extLst>
              </p:cNvPr>
              <p:cNvSpPr>
                <a:spLocks noGrp="1" noRot="1" noChangeAspect="1" noMove="1" noResize="1" noEditPoints="1" noAdjustHandles="1" noChangeArrowheads="1" noChangeShapeType="1" noTextEdit="1"/>
              </p:cNvSpPr>
              <p:nvPr>
                <p:ph idx="1"/>
              </p:nvPr>
            </p:nvSpPr>
            <p:spPr>
              <a:xfrm>
                <a:off x="3669820" y="493982"/>
                <a:ext cx="7315200" cy="6158745"/>
              </a:xfrm>
              <a:blipFill>
                <a:blip r:embed="rId2"/>
                <a:stretch>
                  <a:fillRect l="-833" r="-83"/>
                </a:stretch>
              </a:blipFill>
            </p:spPr>
            <p:txBody>
              <a:bodyPr/>
              <a:lstStyle/>
              <a:p>
                <a:r>
                  <a:rPr lang="it-IT">
                    <a:noFill/>
                  </a:rPr>
                  <a:t> </a:t>
                </a:r>
              </a:p>
            </p:txBody>
          </p:sp>
        </mc:Fallback>
      </mc:AlternateContent>
      <p:pic>
        <p:nvPicPr>
          <p:cNvPr id="9" name="Picture 2" descr="trigonometria intro">
            <a:extLst>
              <a:ext uri="{FF2B5EF4-FFF2-40B4-BE49-F238E27FC236}">
                <a16:creationId xmlns:a16="http://schemas.microsoft.com/office/drawing/2014/main" id="{A3F0B506-C426-4040-8FBC-6AACF44944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017" y="3517162"/>
            <a:ext cx="3172337" cy="2112777"/>
          </a:xfrm>
          <a:prstGeom prst="rect">
            <a:avLst/>
          </a:prstGeom>
          <a:noFill/>
          <a:extLst>
            <a:ext uri="{909E8E84-426E-40DD-AFC4-6F175D3DCCD1}">
              <a14:hiddenFill xmlns:a14="http://schemas.microsoft.com/office/drawing/2010/main">
                <a:solidFill>
                  <a:srgbClr val="FFFFFF"/>
                </a:solidFill>
              </a14:hiddenFill>
            </a:ext>
          </a:extLst>
        </p:spPr>
      </p:pic>
      <p:sp>
        <p:nvSpPr>
          <p:cNvPr id="12" name="Titolo 1">
            <a:extLst>
              <a:ext uri="{FF2B5EF4-FFF2-40B4-BE49-F238E27FC236}">
                <a16:creationId xmlns:a16="http://schemas.microsoft.com/office/drawing/2014/main" id="{1BCB5DCC-36F4-4893-944B-E70A7C73A95D}"/>
              </a:ext>
            </a:extLst>
          </p:cNvPr>
          <p:cNvSpPr txBox="1">
            <a:spLocks/>
          </p:cNvSpPr>
          <p:nvPr/>
        </p:nvSpPr>
        <p:spPr>
          <a:xfrm>
            <a:off x="-199450" y="890729"/>
            <a:ext cx="3869269" cy="16223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lnSpc>
                <a:spcPct val="150000"/>
              </a:lnSpc>
            </a:pPr>
            <a:r>
              <a:rPr lang="it-IT" sz="3600" b="1" spc="-25">
                <a:solidFill>
                  <a:srgbClr val="000000"/>
                </a:solidFill>
                <a:effectLst/>
                <a:latin typeface="Calibri" panose="020F0502020204030204" pitchFamily="34" charset="0"/>
                <a:ea typeface="Times New Roman" panose="02020603050405020304" pitchFamily="18" charset="0"/>
              </a:rPr>
              <a:t>π </a:t>
            </a:r>
          </a:p>
          <a:p>
            <a:pPr algn="ctr">
              <a:lnSpc>
                <a:spcPct val="150000"/>
              </a:lnSpc>
            </a:pPr>
            <a:r>
              <a:rPr lang="it-IT" sz="3100" b="1" spc="-25">
                <a:solidFill>
                  <a:srgbClr val="000000"/>
                </a:solidFill>
                <a:effectLst/>
                <a:latin typeface="Calibri" panose="020F0502020204030204" pitchFamily="34" charset="0"/>
                <a:ea typeface="Times New Roman" panose="02020603050405020304" pitchFamily="18" charset="0"/>
              </a:rPr>
              <a:t>misura degli angoli</a:t>
            </a:r>
            <a:endParaRPr lang="it-IT" sz="3100" b="1">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594142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Segnaposto contenuto 2">
                <a:extLst>
                  <a:ext uri="{FF2B5EF4-FFF2-40B4-BE49-F238E27FC236}">
                    <a16:creationId xmlns:a16="http://schemas.microsoft.com/office/drawing/2014/main" id="{CFDCF927-1713-423A-9116-3CE101368857}"/>
                  </a:ext>
                </a:extLst>
              </p:cNvPr>
              <p:cNvSpPr>
                <a:spLocks noGrp="1"/>
              </p:cNvSpPr>
              <p:nvPr>
                <p:ph idx="1"/>
              </p:nvPr>
            </p:nvSpPr>
            <p:spPr>
              <a:xfrm>
                <a:off x="3565045" y="809625"/>
                <a:ext cx="3866804" cy="5267325"/>
              </a:xfrm>
            </p:spPr>
            <p:txBody>
              <a:bodyPr>
                <a:normAutofit/>
              </a:bodyPr>
              <a:lstStyle/>
              <a:p>
                <a:pPr marL="0" indent="0">
                  <a:lnSpc>
                    <a:spcPct val="120000"/>
                  </a:lnSpc>
                  <a:spcBef>
                    <a:spcPts val="0"/>
                  </a:spcBef>
                  <a:buNone/>
                </a:pPr>
                <a:endParaRPr lang="it-IT">
                  <a:solidFill>
                    <a:srgbClr val="202124"/>
                  </a:solidFill>
                  <a:latin typeface="arial" panose="020B0604020202020204" pitchFamily="34" charset="0"/>
                </a:endParaRPr>
              </a:p>
              <a:p>
                <a:pPr marL="0" indent="0">
                  <a:lnSpc>
                    <a:spcPct val="120000"/>
                  </a:lnSpc>
                  <a:spcBef>
                    <a:spcPts val="0"/>
                  </a:spcBef>
                  <a:buNone/>
                </a:pPr>
                <a:r>
                  <a:rPr lang="it-IT">
                    <a:solidFill>
                      <a:srgbClr val="202124"/>
                    </a:solidFill>
                    <a:latin typeface="arial" panose="020B0604020202020204" pitchFamily="34" charset="0"/>
                  </a:rPr>
                  <a:t>In generale quindi </a:t>
                </a:r>
              </a:p>
              <a:p>
                <a:pPr marL="0" indent="0">
                  <a:lnSpc>
                    <a:spcPct val="120000"/>
                  </a:lnSpc>
                  <a:spcBef>
                    <a:spcPts val="0"/>
                  </a:spcBef>
                  <a:buNone/>
                </a:pPr>
                <a:endParaRPr lang="it-IT">
                  <a:solidFill>
                    <a:srgbClr val="202124"/>
                  </a:solidFill>
                  <a:latin typeface="arial" panose="020B0604020202020204" pitchFamily="34" charset="0"/>
                </a:endParaRPr>
              </a:p>
              <a:p>
                <a:pPr marL="0" indent="0">
                  <a:buNone/>
                </a:pPr>
                <a:r>
                  <a:rPr lang="el-GR" sz="3400">
                    <a:solidFill>
                      <a:srgbClr val="202124"/>
                    </a:solidFill>
                    <a:latin typeface="arial" panose="020B0604020202020204" pitchFamily="34" charset="0"/>
                  </a:rPr>
                  <a:t>α</a:t>
                </a:r>
                <a:r>
                  <a:rPr lang="it-IT" sz="3400">
                    <a:solidFill>
                      <a:srgbClr val="202124"/>
                    </a:solidFill>
                    <a:latin typeface="arial" panose="020B0604020202020204" pitchFamily="34" charset="0"/>
                  </a:rPr>
                  <a:t>° : </a:t>
                </a:r>
                <a:r>
                  <a:rPr lang="el-GR" sz="3400">
                    <a:solidFill>
                      <a:srgbClr val="202124"/>
                    </a:solidFill>
                    <a:latin typeface="arial" panose="020B0604020202020204" pitchFamily="34" charset="0"/>
                  </a:rPr>
                  <a:t>α</a:t>
                </a:r>
                <a:r>
                  <a:rPr lang="it-IT" sz="3400" baseline="30000">
                    <a:solidFill>
                      <a:srgbClr val="202124"/>
                    </a:solidFill>
                    <a:latin typeface="arial" panose="020B0604020202020204" pitchFamily="34" charset="0"/>
                  </a:rPr>
                  <a:t>rad </a:t>
                </a:r>
                <a:r>
                  <a:rPr lang="it-IT" sz="3400">
                    <a:solidFill>
                      <a:srgbClr val="202124"/>
                    </a:solidFill>
                    <a:latin typeface="arial" panose="020B0604020202020204" pitchFamily="34" charset="0"/>
                  </a:rPr>
                  <a:t>= 180° : </a:t>
                </a:r>
                <a:r>
                  <a:rPr lang="it-IT" sz="3400" i="0">
                    <a:solidFill>
                      <a:srgbClr val="222222"/>
                    </a:solidFill>
                    <a:effectLst/>
                    <a:latin typeface="Calibri" panose="020F0502020204030204" pitchFamily="34" charset="0"/>
                    <a:cs typeface="Calibri" panose="020F0502020204030204" pitchFamily="34" charset="0"/>
                  </a:rPr>
                  <a:t>π</a:t>
                </a:r>
              </a:p>
              <a:p>
                <a:pPr marL="0" indent="0">
                  <a:buNone/>
                </a:pPr>
                <a:r>
                  <a:rPr lang="el-GR" sz="3400">
                    <a:solidFill>
                      <a:srgbClr val="202124"/>
                    </a:solidFill>
                    <a:latin typeface="arial" panose="020B0604020202020204" pitchFamily="34" charset="0"/>
                  </a:rPr>
                  <a:t>α</a:t>
                </a:r>
                <a:r>
                  <a:rPr lang="it-IT" sz="3400" baseline="30000">
                    <a:solidFill>
                      <a:srgbClr val="202124"/>
                    </a:solidFill>
                    <a:latin typeface="arial" panose="020B0604020202020204" pitchFamily="34" charset="0"/>
                  </a:rPr>
                  <a:t>rad </a:t>
                </a:r>
                <a:r>
                  <a:rPr lang="it-IT" sz="3400">
                    <a:solidFill>
                      <a:srgbClr val="202124"/>
                    </a:solidFill>
                    <a:latin typeface="arial" panose="020B0604020202020204" pitchFamily="34" charset="0"/>
                  </a:rPr>
                  <a:t>= </a:t>
                </a:r>
                <a:r>
                  <a:rPr lang="el-GR" sz="3400">
                    <a:solidFill>
                      <a:srgbClr val="202124"/>
                    </a:solidFill>
                    <a:latin typeface="arial" panose="020B0604020202020204" pitchFamily="34" charset="0"/>
                  </a:rPr>
                  <a:t>α</a:t>
                </a:r>
                <a:r>
                  <a:rPr lang="it-IT" sz="3400">
                    <a:solidFill>
                      <a:srgbClr val="202124"/>
                    </a:solidFill>
                    <a:latin typeface="arial" panose="020B0604020202020204" pitchFamily="34" charset="0"/>
                  </a:rPr>
                  <a:t>° </a:t>
                </a:r>
                <a14:m>
                  <m:oMath xmlns:m="http://schemas.openxmlformats.org/officeDocument/2006/math">
                    <m:f>
                      <m:fPr>
                        <m:ctrlPr>
                          <a:rPr lang="it-IT" sz="3400" i="1" smtClean="0">
                            <a:solidFill>
                              <a:srgbClr val="222222"/>
                            </a:solidFill>
                            <a:effectLst/>
                            <a:latin typeface="Cambria Math" panose="02040503050406030204" pitchFamily="18" charset="0"/>
                            <a:cs typeface="Calibri" panose="020F0502020204030204" pitchFamily="34" charset="0"/>
                          </a:rPr>
                        </m:ctrlPr>
                      </m:fPr>
                      <m:num>
                        <m:r>
                          <m:rPr>
                            <m:nor/>
                          </m:rPr>
                          <a:rPr lang="it-IT" sz="3400">
                            <a:solidFill>
                              <a:srgbClr val="222222"/>
                            </a:solidFill>
                            <a:latin typeface="Calibri" panose="020F0502020204030204" pitchFamily="34" charset="0"/>
                            <a:cs typeface="Calibri" panose="020F0502020204030204" pitchFamily="34" charset="0"/>
                          </a:rPr>
                          <m:t>π</m:t>
                        </m:r>
                      </m:num>
                      <m:den>
                        <m:r>
                          <a:rPr lang="it-IT" sz="3400" b="0" i="1" smtClean="0">
                            <a:solidFill>
                              <a:srgbClr val="222222"/>
                            </a:solidFill>
                            <a:effectLst/>
                            <a:latin typeface="Cambria Math" panose="02040503050406030204" pitchFamily="18" charset="0"/>
                            <a:cs typeface="Calibri" panose="020F0502020204030204" pitchFamily="34" charset="0"/>
                          </a:rPr>
                          <m:t>180</m:t>
                        </m:r>
                      </m:den>
                    </m:f>
                  </m:oMath>
                </a14:m>
                <a:endParaRPr lang="it-IT" sz="3400" i="0">
                  <a:solidFill>
                    <a:srgbClr val="222222"/>
                  </a:solidFill>
                  <a:effectLst/>
                  <a:latin typeface="Calibri" panose="020F0502020204030204" pitchFamily="34" charset="0"/>
                  <a:cs typeface="Calibri" panose="020F0502020204030204" pitchFamily="34" charset="0"/>
                </a:endParaRPr>
              </a:p>
              <a:p>
                <a:pPr marL="0" indent="0">
                  <a:buNone/>
                </a:pPr>
                <a:r>
                  <a:rPr lang="el-GR" sz="3400">
                    <a:solidFill>
                      <a:srgbClr val="202124"/>
                    </a:solidFill>
                    <a:latin typeface="arial" panose="020B0604020202020204" pitchFamily="34" charset="0"/>
                  </a:rPr>
                  <a:t>α</a:t>
                </a:r>
                <a:r>
                  <a:rPr lang="it-IT" sz="3400" baseline="30000">
                    <a:solidFill>
                      <a:srgbClr val="202124"/>
                    </a:solidFill>
                    <a:latin typeface="arial" panose="020B0604020202020204" pitchFamily="34" charset="0"/>
                  </a:rPr>
                  <a:t>°</a:t>
                </a:r>
                <a:r>
                  <a:rPr lang="it-IT" sz="3400">
                    <a:solidFill>
                      <a:srgbClr val="202124"/>
                    </a:solidFill>
                    <a:latin typeface="arial" panose="020B0604020202020204" pitchFamily="34" charset="0"/>
                  </a:rPr>
                  <a:t>= </a:t>
                </a:r>
                <a:r>
                  <a:rPr lang="el-GR" sz="3400">
                    <a:solidFill>
                      <a:srgbClr val="202124"/>
                    </a:solidFill>
                    <a:latin typeface="arial" panose="020B0604020202020204" pitchFamily="34" charset="0"/>
                  </a:rPr>
                  <a:t>α</a:t>
                </a:r>
                <a:r>
                  <a:rPr lang="it-IT" sz="3400" baseline="30000">
                    <a:solidFill>
                      <a:srgbClr val="202124"/>
                    </a:solidFill>
                    <a:latin typeface="arial" panose="020B0604020202020204" pitchFamily="34" charset="0"/>
                  </a:rPr>
                  <a:t>rad</a:t>
                </a:r>
                <a:r>
                  <a:rPr lang="it-IT" sz="3400">
                    <a:solidFill>
                      <a:srgbClr val="202124"/>
                    </a:solidFill>
                    <a:latin typeface="arial" panose="020B0604020202020204" pitchFamily="34" charset="0"/>
                  </a:rPr>
                  <a:t> </a:t>
                </a:r>
                <a14:m>
                  <m:oMath xmlns:m="http://schemas.openxmlformats.org/officeDocument/2006/math">
                    <m:f>
                      <m:fPr>
                        <m:ctrlPr>
                          <a:rPr lang="it-IT" sz="3400" b="0" i="1" smtClean="0">
                            <a:solidFill>
                              <a:srgbClr val="222222"/>
                            </a:solidFill>
                            <a:latin typeface="Cambria Math" panose="02040503050406030204" pitchFamily="18" charset="0"/>
                            <a:cs typeface="Calibri" panose="020F0502020204030204" pitchFamily="34" charset="0"/>
                          </a:rPr>
                        </m:ctrlPr>
                      </m:fPr>
                      <m:num>
                        <m:r>
                          <a:rPr lang="it-IT" sz="3400" b="0" i="1" smtClean="0">
                            <a:solidFill>
                              <a:srgbClr val="222222"/>
                            </a:solidFill>
                            <a:latin typeface="Cambria Math" panose="02040503050406030204" pitchFamily="18" charset="0"/>
                            <a:cs typeface="Calibri" panose="020F0502020204030204" pitchFamily="34" charset="0"/>
                          </a:rPr>
                          <m:t>180</m:t>
                        </m:r>
                      </m:num>
                      <m:den>
                        <m:r>
                          <m:rPr>
                            <m:nor/>
                          </m:rPr>
                          <a:rPr lang="it-IT" sz="3400" b="1" spc="-25">
                            <a:solidFill>
                              <a:srgbClr val="000000"/>
                            </a:solidFill>
                            <a:latin typeface="Calibri" panose="020F0502020204030204" pitchFamily="34" charset="0"/>
                            <a:ea typeface="Times New Roman" panose="02020603050405020304" pitchFamily="18" charset="0"/>
                          </a:rPr>
                          <m:t>π</m:t>
                        </m:r>
                      </m:den>
                    </m:f>
                  </m:oMath>
                </a14:m>
                <a:endParaRPr lang="it-IT" sz="3400" i="0">
                  <a:solidFill>
                    <a:srgbClr val="222222"/>
                  </a:solidFill>
                  <a:effectLst/>
                  <a:latin typeface="Calibri" panose="020F0502020204030204" pitchFamily="34" charset="0"/>
                  <a:cs typeface="Calibri" panose="020F0502020204030204" pitchFamily="34" charset="0"/>
                </a:endParaRPr>
              </a:p>
            </p:txBody>
          </p:sp>
        </mc:Choice>
        <mc:Fallback xmlns="">
          <p:sp>
            <p:nvSpPr>
              <p:cNvPr id="3" name="Segnaposto contenuto 2">
                <a:extLst>
                  <a:ext uri="{FF2B5EF4-FFF2-40B4-BE49-F238E27FC236}">
                    <a16:creationId xmlns:a16="http://schemas.microsoft.com/office/drawing/2014/main" id="{CFDCF927-1713-423A-9116-3CE101368857}"/>
                  </a:ext>
                </a:extLst>
              </p:cNvPr>
              <p:cNvSpPr>
                <a:spLocks noGrp="1" noRot="1" noChangeAspect="1" noMove="1" noResize="1" noEditPoints="1" noAdjustHandles="1" noChangeArrowheads="1" noChangeShapeType="1" noTextEdit="1"/>
              </p:cNvSpPr>
              <p:nvPr>
                <p:ph idx="1"/>
              </p:nvPr>
            </p:nvSpPr>
            <p:spPr>
              <a:xfrm>
                <a:off x="3565045" y="809625"/>
                <a:ext cx="3866804" cy="5267325"/>
              </a:xfrm>
              <a:blipFill>
                <a:blip r:embed="rId2"/>
                <a:stretch>
                  <a:fillRect l="-4416"/>
                </a:stretch>
              </a:blipFill>
            </p:spPr>
            <p:txBody>
              <a:bodyPr/>
              <a:lstStyle/>
              <a:p>
                <a:r>
                  <a:rPr lang="it-IT">
                    <a:noFill/>
                  </a:rPr>
                  <a:t> </a:t>
                </a:r>
              </a:p>
            </p:txBody>
          </p:sp>
        </mc:Fallback>
      </mc:AlternateContent>
      <p:pic>
        <p:nvPicPr>
          <p:cNvPr id="2050" name="Picture 2" descr="trigonometria intro">
            <a:extLst>
              <a:ext uri="{FF2B5EF4-FFF2-40B4-BE49-F238E27FC236}">
                <a16:creationId xmlns:a16="http://schemas.microsoft.com/office/drawing/2014/main" id="{EBBB2A3A-99E4-4A53-8BA8-B4BAA6ABF9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251" y="3573354"/>
            <a:ext cx="3172337" cy="2112777"/>
          </a:xfrm>
          <a:prstGeom prst="rect">
            <a:avLst/>
          </a:prstGeom>
          <a:noFill/>
          <a:extLst>
            <a:ext uri="{909E8E84-426E-40DD-AFC4-6F175D3DCCD1}">
              <a14:hiddenFill xmlns:a14="http://schemas.microsoft.com/office/drawing/2010/main">
                <a:solidFill>
                  <a:srgbClr val="FFFFFF"/>
                </a:solidFill>
              </a14:hiddenFill>
            </a:ext>
          </a:extLst>
        </p:spPr>
      </p:pic>
      <p:sp>
        <p:nvSpPr>
          <p:cNvPr id="5" name="Titolo 1">
            <a:extLst>
              <a:ext uri="{FF2B5EF4-FFF2-40B4-BE49-F238E27FC236}">
                <a16:creationId xmlns:a16="http://schemas.microsoft.com/office/drawing/2014/main" id="{B89CA986-2FAF-4B0D-9A8B-4C3712B70BF1}"/>
              </a:ext>
            </a:extLst>
          </p:cNvPr>
          <p:cNvSpPr txBox="1">
            <a:spLocks/>
          </p:cNvSpPr>
          <p:nvPr/>
        </p:nvSpPr>
        <p:spPr>
          <a:xfrm>
            <a:off x="-199449" y="662129"/>
            <a:ext cx="3869269" cy="16223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lnSpc>
                <a:spcPct val="150000"/>
              </a:lnSpc>
            </a:pPr>
            <a:r>
              <a:rPr lang="it-IT" sz="3600" b="1" spc="-25">
                <a:solidFill>
                  <a:srgbClr val="000000"/>
                </a:solidFill>
                <a:effectLst/>
                <a:latin typeface="Calibri" panose="020F0502020204030204" pitchFamily="34" charset="0"/>
                <a:ea typeface="Times New Roman" panose="02020603050405020304" pitchFamily="18" charset="0"/>
              </a:rPr>
              <a:t>π </a:t>
            </a:r>
          </a:p>
          <a:p>
            <a:pPr algn="ctr">
              <a:lnSpc>
                <a:spcPct val="150000"/>
              </a:lnSpc>
            </a:pPr>
            <a:r>
              <a:rPr lang="it-IT" sz="3100" b="1" spc="-25">
                <a:solidFill>
                  <a:srgbClr val="000000"/>
                </a:solidFill>
                <a:effectLst/>
                <a:latin typeface="Calibri" panose="020F0502020204030204" pitchFamily="34" charset="0"/>
                <a:ea typeface="Times New Roman" panose="02020603050405020304" pitchFamily="18" charset="0"/>
              </a:rPr>
              <a:t>misura degi angoli</a:t>
            </a:r>
            <a:endParaRPr lang="it-IT" sz="3100" b="1">
              <a:solidFill>
                <a:srgbClr val="002060"/>
              </a:solidFill>
              <a:latin typeface="Calibri" panose="020F0502020204030204" pitchFamily="34" charset="0"/>
              <a:cs typeface="Calibri" panose="020F0502020204030204" pitchFamily="34" charset="0"/>
            </a:endParaRPr>
          </a:p>
        </p:txBody>
      </p:sp>
      <p:pic>
        <p:nvPicPr>
          <p:cNvPr id="6" name="Immagine 5">
            <a:extLst>
              <a:ext uri="{FF2B5EF4-FFF2-40B4-BE49-F238E27FC236}">
                <a16:creationId xmlns:a16="http://schemas.microsoft.com/office/drawing/2014/main" id="{154F9B6F-5889-402E-A33C-7661B940C30F}"/>
              </a:ext>
            </a:extLst>
          </p:cNvPr>
          <p:cNvPicPr>
            <a:picLocks noChangeAspect="1"/>
          </p:cNvPicPr>
          <p:nvPr/>
        </p:nvPicPr>
        <p:blipFill>
          <a:blip r:embed="rId4"/>
          <a:stretch>
            <a:fillRect/>
          </a:stretch>
        </p:blipFill>
        <p:spPr>
          <a:xfrm>
            <a:off x="7903388" y="205273"/>
            <a:ext cx="3919832" cy="5649757"/>
          </a:xfrm>
          <a:prstGeom prst="rect">
            <a:avLst/>
          </a:prstGeom>
        </p:spPr>
      </p:pic>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7B6D12E9-3068-4D54-B202-10492ABE952A}"/>
                  </a:ext>
                </a:extLst>
              </p:cNvPr>
              <p:cNvSpPr txBox="1"/>
              <p:nvPr/>
            </p:nvSpPr>
            <p:spPr>
              <a:xfrm>
                <a:off x="9863304" y="5750255"/>
                <a:ext cx="1804821" cy="430887"/>
              </a:xfrm>
              <a:prstGeom prst="rect">
                <a:avLst/>
              </a:prstGeom>
              <a:noFill/>
              <a:ln w="25400">
                <a:solidFill>
                  <a:schemeClr val="tx1"/>
                </a:solidFill>
              </a:ln>
            </p:spPr>
            <p:txBody>
              <a:bodyPr wrap="square" rtlCol="0">
                <a:spAutoFit/>
              </a:bodyPr>
              <a:lstStyle/>
              <a:p>
                <a:r>
                  <a:rPr lang="it-IT" sz="2000" b="1">
                    <a:solidFill>
                      <a:schemeClr val="accent4">
                        <a:lumMod val="60000"/>
                        <a:lumOff val="40000"/>
                      </a:schemeClr>
                    </a:solidFill>
                    <a:latin typeface="Arial" panose="020B0604020202020204" pitchFamily="34" charset="0"/>
                    <a:cs typeface="Arial" panose="020B0604020202020204" pitchFamily="34" charset="0"/>
                  </a:rPr>
                  <a:t> </a:t>
                </a:r>
                <a:r>
                  <a:rPr lang="it-IT" sz="2200" b="1">
                    <a:solidFill>
                      <a:schemeClr val="accent6">
                        <a:lumMod val="60000"/>
                        <a:lumOff val="40000"/>
                      </a:schemeClr>
                    </a:solidFill>
                    <a:latin typeface="Calibri" panose="020F0502020204030204" pitchFamily="34" charset="0"/>
                    <a:cs typeface="Calibri" panose="020F0502020204030204" pitchFamily="34" charset="0"/>
                  </a:rPr>
                  <a:t>360</a:t>
                </a:r>
                <a:r>
                  <a:rPr lang="it-IT" sz="2000" b="1">
                    <a:solidFill>
                      <a:schemeClr val="accent6">
                        <a:lumMod val="60000"/>
                        <a:lumOff val="40000"/>
                      </a:schemeClr>
                    </a:solidFill>
                    <a:latin typeface="Abadi" panose="020B0604020202020204" pitchFamily="34" charset="0"/>
                    <a:cs typeface="Calibri" panose="020F0502020204030204" pitchFamily="34" charset="0"/>
                  </a:rPr>
                  <a:t>°</a:t>
                </a:r>
                <a:r>
                  <a:rPr lang="it-IT" sz="2000" b="1" spc="-25">
                    <a:solidFill>
                      <a:schemeClr val="accent6">
                        <a:lumMod val="60000"/>
                        <a:lumOff val="40000"/>
                      </a:schemeClr>
                    </a:solidFill>
                    <a:latin typeface="Abadi" panose="020B0604020202020204" pitchFamily="34" charset="0"/>
                    <a:ea typeface="Times New Roman" panose="02020603050405020304" pitchFamily="18" charset="0"/>
                    <a:cs typeface="Calibri" panose="020F0502020204030204" pitchFamily="34" charset="0"/>
                  </a:rPr>
                  <a:t>       </a:t>
                </a:r>
                <a:r>
                  <a:rPr lang="it-IT" sz="2000" spc="-25">
                    <a:solidFill>
                      <a:schemeClr val="tx1"/>
                    </a:solidFill>
                    <a:latin typeface="Arial" panose="020B0604020202020204" pitchFamily="34" charset="0"/>
                    <a:ea typeface="Times New Roman" panose="02020603050405020304" pitchFamily="18" charset="0"/>
                    <a:cs typeface="Arial" panose="020B0604020202020204" pitchFamily="34" charset="0"/>
                  </a:rPr>
                  <a:t>2</a:t>
                </a:r>
                <a14:m>
                  <m:oMath xmlns:m="http://schemas.openxmlformats.org/officeDocument/2006/math">
                    <m:r>
                      <m:rPr>
                        <m:nor/>
                      </m:rPr>
                      <a:rPr lang="it-IT" spc="-25">
                        <a:solidFill>
                          <a:schemeClr val="tx1"/>
                        </a:solidFill>
                        <a:latin typeface="Arial" panose="020B0604020202020204" pitchFamily="34" charset="0"/>
                        <a:ea typeface="Times New Roman" panose="02020603050405020304" pitchFamily="18" charset="0"/>
                        <a:cs typeface="Arial" panose="020B0604020202020204" pitchFamily="34" charset="0"/>
                      </a:rPr>
                      <m:t>π</m:t>
                    </m:r>
                  </m:oMath>
                </a14:m>
                <a:endParaRPr lang="it-IT">
                  <a:solidFill>
                    <a:schemeClr val="accent4">
                      <a:lumMod val="60000"/>
                      <a:lumOff val="40000"/>
                    </a:schemeClr>
                  </a:solidFill>
                  <a:latin typeface="Arial" panose="020B0604020202020204" pitchFamily="34" charset="0"/>
                  <a:cs typeface="Arial" panose="020B0604020202020204" pitchFamily="34" charset="0"/>
                </a:endParaRPr>
              </a:p>
            </p:txBody>
          </p:sp>
        </mc:Choice>
        <mc:Fallback xmlns="">
          <p:sp>
            <p:nvSpPr>
              <p:cNvPr id="10" name="CasellaDiTesto 9">
                <a:extLst>
                  <a:ext uri="{FF2B5EF4-FFF2-40B4-BE49-F238E27FC236}">
                    <a16:creationId xmlns:a16="http://schemas.microsoft.com/office/drawing/2014/main" id="{7B6D12E9-3068-4D54-B202-10492ABE952A}"/>
                  </a:ext>
                </a:extLst>
              </p:cNvPr>
              <p:cNvSpPr txBox="1">
                <a:spLocks noRot="1" noChangeAspect="1" noMove="1" noResize="1" noEditPoints="1" noAdjustHandles="1" noChangeArrowheads="1" noChangeShapeType="1" noTextEdit="1"/>
              </p:cNvSpPr>
              <p:nvPr/>
            </p:nvSpPr>
            <p:spPr>
              <a:xfrm>
                <a:off x="9863304" y="5750255"/>
                <a:ext cx="1804821" cy="430887"/>
              </a:xfrm>
              <a:prstGeom prst="rect">
                <a:avLst/>
              </a:prstGeom>
              <a:blipFill>
                <a:blip r:embed="rId5"/>
                <a:stretch>
                  <a:fillRect t="-5333" b="-24000"/>
                </a:stretch>
              </a:blipFill>
              <a:ln w="25400">
                <a:solidFill>
                  <a:schemeClr val="tx1"/>
                </a:solidFill>
              </a:ln>
            </p:spPr>
            <p:txBody>
              <a:bodyPr/>
              <a:lstStyle/>
              <a:p>
                <a:r>
                  <a:rPr lang="it-IT">
                    <a:noFill/>
                  </a:rPr>
                  <a:t> </a:t>
                </a:r>
              </a:p>
            </p:txBody>
          </p:sp>
        </mc:Fallback>
      </mc:AlternateContent>
      <p:cxnSp>
        <p:nvCxnSpPr>
          <p:cNvPr id="13" name="Connettore diritto 12">
            <a:extLst>
              <a:ext uri="{FF2B5EF4-FFF2-40B4-BE49-F238E27FC236}">
                <a16:creationId xmlns:a16="http://schemas.microsoft.com/office/drawing/2014/main" id="{232D59F2-899E-4382-88E8-C95E97D42579}"/>
              </a:ext>
            </a:extLst>
          </p:cNvPr>
          <p:cNvCxnSpPr>
            <a:endCxn id="10" idx="2"/>
          </p:cNvCxnSpPr>
          <p:nvPr/>
        </p:nvCxnSpPr>
        <p:spPr>
          <a:xfrm>
            <a:off x="10763250" y="5686131"/>
            <a:ext cx="2465" cy="49501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3645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0B86E807-19FA-4C27-A770-12F1B73B068E}"/>
              </a:ext>
            </a:extLst>
          </p:cNvPr>
          <p:cNvSpPr txBox="1">
            <a:spLocks/>
          </p:cNvSpPr>
          <p:nvPr/>
        </p:nvSpPr>
        <p:spPr>
          <a:xfrm>
            <a:off x="-199811" y="662129"/>
            <a:ext cx="3869269" cy="16223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lnSpc>
                <a:spcPct val="150000"/>
              </a:lnSpc>
            </a:pPr>
            <a:r>
              <a:rPr lang="it-IT" sz="3600" b="1" spc="-25">
                <a:solidFill>
                  <a:srgbClr val="000000"/>
                </a:solidFill>
                <a:effectLst/>
                <a:latin typeface="Calibri" panose="020F0502020204030204" pitchFamily="34" charset="0"/>
                <a:ea typeface="Times New Roman" panose="02020603050405020304" pitchFamily="18" charset="0"/>
              </a:rPr>
              <a:t>π </a:t>
            </a:r>
          </a:p>
          <a:p>
            <a:pPr algn="ctr">
              <a:lnSpc>
                <a:spcPct val="150000"/>
              </a:lnSpc>
            </a:pPr>
            <a:r>
              <a:rPr lang="it-IT" b="1" spc="-25">
                <a:solidFill>
                  <a:srgbClr val="000000"/>
                </a:solidFill>
                <a:latin typeface="Calibri" panose="020F0502020204030204" pitchFamily="34" charset="0"/>
                <a:ea typeface="Times New Roman" panose="02020603050405020304" pitchFamily="18" charset="0"/>
              </a:rPr>
              <a:t>nell’arte</a:t>
            </a:r>
            <a:endParaRPr lang="it-IT" b="1">
              <a:solidFill>
                <a:srgbClr val="002060"/>
              </a:solidFill>
              <a:latin typeface="Calibri" panose="020F0502020204030204" pitchFamily="34" charset="0"/>
              <a:cs typeface="Calibri" panose="020F0502020204030204" pitchFamily="34" charset="0"/>
            </a:endParaRPr>
          </a:p>
        </p:txBody>
      </p:sp>
      <p:pic>
        <p:nvPicPr>
          <p:cNvPr id="2" name="Immagine 1">
            <a:extLst>
              <a:ext uri="{FF2B5EF4-FFF2-40B4-BE49-F238E27FC236}">
                <a16:creationId xmlns:a16="http://schemas.microsoft.com/office/drawing/2014/main" id="{1A9033EB-ECB3-CEDE-D172-4641813FDC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225351" y="2393185"/>
            <a:ext cx="3170446" cy="3073108"/>
          </a:xfrm>
          <a:prstGeom prst="rect">
            <a:avLst/>
          </a:prstGeom>
          <a:noFill/>
        </p:spPr>
      </p:pic>
      <p:sp>
        <p:nvSpPr>
          <p:cNvPr id="6" name="Segnaposto contenuto 5">
            <a:extLst>
              <a:ext uri="{FF2B5EF4-FFF2-40B4-BE49-F238E27FC236}">
                <a16:creationId xmlns:a16="http://schemas.microsoft.com/office/drawing/2014/main" id="{2415DA9F-1628-1424-EFE2-E624242980A8}"/>
              </a:ext>
            </a:extLst>
          </p:cNvPr>
          <p:cNvSpPr>
            <a:spLocks noGrp="1"/>
          </p:cNvSpPr>
          <p:nvPr>
            <p:ph idx="1"/>
          </p:nvPr>
        </p:nvSpPr>
        <p:spPr>
          <a:xfrm>
            <a:off x="3571875" y="6026603"/>
            <a:ext cx="8022762" cy="857839"/>
          </a:xfrm>
        </p:spPr>
        <p:txBody>
          <a:bodyPr>
            <a:normAutofit/>
          </a:bodyPr>
          <a:lstStyle/>
          <a:p>
            <a:pPr marL="0" indent="0" algn="ctr">
              <a:buNone/>
            </a:pPr>
            <a:r>
              <a:rPr lang="it-IT" sz="2800" b="1">
                <a:solidFill>
                  <a:schemeClr val="tx1"/>
                </a:solidFill>
              </a:rPr>
              <a:t>Monumento ad Archimede a Siracusa</a:t>
            </a:r>
          </a:p>
        </p:txBody>
      </p:sp>
      <p:pic>
        <p:nvPicPr>
          <p:cNvPr id="7" name="Immagine 6">
            <a:extLst>
              <a:ext uri="{FF2B5EF4-FFF2-40B4-BE49-F238E27FC236}">
                <a16:creationId xmlns:a16="http://schemas.microsoft.com/office/drawing/2014/main" id="{60902014-4F5E-879F-2AB7-1D909A5BB325}"/>
              </a:ext>
            </a:extLst>
          </p:cNvPr>
          <p:cNvPicPr>
            <a:picLocks noChangeAspect="1"/>
          </p:cNvPicPr>
          <p:nvPr/>
        </p:nvPicPr>
        <p:blipFill>
          <a:blip r:embed="rId3"/>
          <a:stretch>
            <a:fillRect/>
          </a:stretch>
        </p:blipFill>
        <p:spPr>
          <a:xfrm>
            <a:off x="3669458" y="239672"/>
            <a:ext cx="7945522" cy="5956199"/>
          </a:xfrm>
          <a:prstGeom prst="rect">
            <a:avLst/>
          </a:prstGeom>
          <a:ln w="25400">
            <a:solidFill>
              <a:srgbClr val="002060"/>
            </a:solidFill>
          </a:ln>
        </p:spPr>
      </p:pic>
    </p:spTree>
    <p:extLst>
      <p:ext uri="{BB962C8B-B14F-4D97-AF65-F5344CB8AC3E}">
        <p14:creationId xmlns:p14="http://schemas.microsoft.com/office/powerpoint/2010/main" val="4801311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A9033EB-ECB3-CEDE-D172-4641813FDC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84286" y="2676525"/>
            <a:ext cx="3170446" cy="3073108"/>
          </a:xfrm>
          <a:prstGeom prst="rect">
            <a:avLst/>
          </a:prstGeom>
          <a:noFill/>
        </p:spPr>
      </p:pic>
      <p:sp>
        <p:nvSpPr>
          <p:cNvPr id="6" name="Segnaposto contenuto 5">
            <a:extLst>
              <a:ext uri="{FF2B5EF4-FFF2-40B4-BE49-F238E27FC236}">
                <a16:creationId xmlns:a16="http://schemas.microsoft.com/office/drawing/2014/main" id="{2415DA9F-1628-1424-EFE2-E624242980A8}"/>
              </a:ext>
            </a:extLst>
          </p:cNvPr>
          <p:cNvSpPr>
            <a:spLocks noGrp="1"/>
          </p:cNvSpPr>
          <p:nvPr>
            <p:ph idx="1"/>
          </p:nvPr>
        </p:nvSpPr>
        <p:spPr>
          <a:xfrm>
            <a:off x="3718102" y="6259988"/>
            <a:ext cx="8032064" cy="517066"/>
          </a:xfrm>
        </p:spPr>
        <p:txBody>
          <a:bodyPr>
            <a:normAutofit/>
          </a:bodyPr>
          <a:lstStyle/>
          <a:p>
            <a:pPr marL="0" indent="0" algn="ctr">
              <a:buNone/>
            </a:pPr>
            <a:r>
              <a:rPr lang="it-IT" sz="2800" b="1">
                <a:solidFill>
                  <a:schemeClr val="tx1"/>
                </a:solidFill>
              </a:rPr>
              <a:t>Scultura a Seattle</a:t>
            </a:r>
          </a:p>
        </p:txBody>
      </p:sp>
      <p:pic>
        <p:nvPicPr>
          <p:cNvPr id="3" name="Immagine 2">
            <a:extLst>
              <a:ext uri="{FF2B5EF4-FFF2-40B4-BE49-F238E27FC236}">
                <a16:creationId xmlns:a16="http://schemas.microsoft.com/office/drawing/2014/main" id="{91C728CB-668F-57E7-CD81-A05EB664D99B}"/>
              </a:ext>
            </a:extLst>
          </p:cNvPr>
          <p:cNvPicPr>
            <a:picLocks noChangeAspect="1"/>
          </p:cNvPicPr>
          <p:nvPr/>
        </p:nvPicPr>
        <p:blipFill rotWithShape="1">
          <a:blip r:embed="rId3"/>
          <a:srcRect l="15914" t="13151" r="15128" b="17961"/>
          <a:stretch/>
        </p:blipFill>
        <p:spPr>
          <a:xfrm>
            <a:off x="3718102" y="242006"/>
            <a:ext cx="8032065" cy="6017982"/>
          </a:xfrm>
          <a:prstGeom prst="rect">
            <a:avLst/>
          </a:prstGeom>
          <a:ln w="25400">
            <a:solidFill>
              <a:srgbClr val="002060"/>
            </a:solidFill>
          </a:ln>
        </p:spPr>
      </p:pic>
      <p:sp>
        <p:nvSpPr>
          <p:cNvPr id="5" name="Titolo 1">
            <a:extLst>
              <a:ext uri="{FF2B5EF4-FFF2-40B4-BE49-F238E27FC236}">
                <a16:creationId xmlns:a16="http://schemas.microsoft.com/office/drawing/2014/main" id="{75965CC8-5207-B9FF-053A-32357CD8F7D1}"/>
              </a:ext>
            </a:extLst>
          </p:cNvPr>
          <p:cNvSpPr txBox="1">
            <a:spLocks/>
          </p:cNvSpPr>
          <p:nvPr/>
        </p:nvSpPr>
        <p:spPr>
          <a:xfrm>
            <a:off x="-74966" y="662129"/>
            <a:ext cx="3869269" cy="16223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lnSpc>
                <a:spcPct val="150000"/>
              </a:lnSpc>
            </a:pPr>
            <a:r>
              <a:rPr lang="it-IT" sz="3600" b="1" spc="-25">
                <a:solidFill>
                  <a:srgbClr val="000000"/>
                </a:solidFill>
                <a:effectLst/>
                <a:latin typeface="Calibri" panose="020F0502020204030204" pitchFamily="34" charset="0"/>
                <a:ea typeface="Times New Roman" panose="02020603050405020304" pitchFamily="18" charset="0"/>
              </a:rPr>
              <a:t>π </a:t>
            </a:r>
          </a:p>
          <a:p>
            <a:pPr algn="ctr">
              <a:lnSpc>
                <a:spcPct val="150000"/>
              </a:lnSpc>
            </a:pPr>
            <a:r>
              <a:rPr lang="it-IT" b="1" spc="-25">
                <a:solidFill>
                  <a:srgbClr val="000000"/>
                </a:solidFill>
                <a:latin typeface="Calibri" panose="020F0502020204030204" pitchFamily="34" charset="0"/>
                <a:ea typeface="Times New Roman" panose="02020603050405020304" pitchFamily="18" charset="0"/>
              </a:rPr>
              <a:t>nell’arte</a:t>
            </a:r>
            <a:endParaRPr lang="it-IT" b="1">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549125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A9033EB-ECB3-CEDE-D172-4641813FDC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84286" y="2676525"/>
            <a:ext cx="3170446" cy="3073108"/>
          </a:xfrm>
          <a:prstGeom prst="rect">
            <a:avLst/>
          </a:prstGeom>
          <a:noFill/>
        </p:spPr>
      </p:pic>
      <p:sp>
        <p:nvSpPr>
          <p:cNvPr id="6" name="Segnaposto contenuto 5">
            <a:extLst>
              <a:ext uri="{FF2B5EF4-FFF2-40B4-BE49-F238E27FC236}">
                <a16:creationId xmlns:a16="http://schemas.microsoft.com/office/drawing/2014/main" id="{2415DA9F-1628-1424-EFE2-E624242980A8}"/>
              </a:ext>
            </a:extLst>
          </p:cNvPr>
          <p:cNvSpPr>
            <a:spLocks noGrp="1"/>
          </p:cNvSpPr>
          <p:nvPr>
            <p:ph idx="1"/>
          </p:nvPr>
        </p:nvSpPr>
        <p:spPr>
          <a:xfrm>
            <a:off x="8686800" y="662129"/>
            <a:ext cx="3420914" cy="4567096"/>
          </a:xfrm>
        </p:spPr>
        <p:txBody>
          <a:bodyPr>
            <a:normAutofit lnSpcReduction="10000"/>
          </a:bodyPr>
          <a:lstStyle/>
          <a:p>
            <a:pPr marL="0" indent="0" algn="just">
              <a:lnSpc>
                <a:spcPct val="150000"/>
              </a:lnSpc>
              <a:spcBef>
                <a:spcPts val="0"/>
              </a:spcBef>
              <a:buNone/>
            </a:pPr>
            <a:r>
              <a:rPr lang="it-IT" sz="1800">
                <a:solidFill>
                  <a:schemeClr val="tx1"/>
                </a:solidFill>
                <a:effectLst/>
                <a:latin typeface="Calibri" panose="020F0502020204030204" pitchFamily="34" charset="0"/>
                <a:ea typeface="Calibri" panose="020F0502020204030204" pitchFamily="34" charset="0"/>
              </a:rPr>
              <a:t>I primi cento decimali del Pi greco rappresentati in una griglia 10×10. Per ogni cifra  da 0 a 9 un colore diverso ed una diversa rappresentazione simbolica di punti e linea. </a:t>
            </a:r>
          </a:p>
          <a:p>
            <a:pPr marL="0" indent="0" algn="just">
              <a:lnSpc>
                <a:spcPct val="150000"/>
              </a:lnSpc>
              <a:spcBef>
                <a:spcPts val="0"/>
              </a:spcBef>
              <a:buNone/>
            </a:pPr>
            <a:r>
              <a:rPr lang="it-IT" sz="1800">
                <a:solidFill>
                  <a:schemeClr val="tx1"/>
                </a:solidFill>
                <a:effectLst/>
                <a:latin typeface="Calibri" panose="020F0502020204030204" pitchFamily="34" charset="0"/>
                <a:ea typeface="Calibri" panose="020F0502020204030204" pitchFamily="34" charset="0"/>
              </a:rPr>
              <a:t>Al centro, il cerchio ed il suo diametro, a richiamare il rapporto “irrazionale” tra i due e una serie di </a:t>
            </a:r>
            <a:r>
              <a:rPr lang="it-IT" sz="1800">
                <a:solidFill>
                  <a:schemeClr val="tx1"/>
                </a:solidFill>
                <a:latin typeface="Calibri" panose="020F0502020204030204" pitchFamily="34" charset="0"/>
                <a:ea typeface="Calibri" panose="020F0502020204030204" pitchFamily="34" charset="0"/>
              </a:rPr>
              <a:t>P</a:t>
            </a:r>
            <a:r>
              <a:rPr lang="it-IT" sz="1800">
                <a:solidFill>
                  <a:schemeClr val="tx1"/>
                </a:solidFill>
                <a:effectLst/>
                <a:latin typeface="Calibri" panose="020F0502020204030204" pitchFamily="34" charset="0"/>
                <a:ea typeface="Calibri" panose="020F0502020204030204" pitchFamily="34" charset="0"/>
              </a:rPr>
              <a:t>i greco danzanti e fluttuanti per tutto il quadro</a:t>
            </a:r>
            <a:r>
              <a:rPr lang="it-IT" sz="1800">
                <a:solidFill>
                  <a:srgbClr val="28303D"/>
                </a:solidFill>
                <a:effectLst/>
                <a:latin typeface="Calibri" panose="020F0502020204030204" pitchFamily="34" charset="0"/>
                <a:ea typeface="Calibri" panose="020F0502020204030204" pitchFamily="34" charset="0"/>
              </a:rPr>
              <a:t>.</a:t>
            </a:r>
            <a:endParaRPr lang="it-IT" sz="1800"/>
          </a:p>
        </p:txBody>
      </p:sp>
      <p:pic>
        <p:nvPicPr>
          <p:cNvPr id="3" name="Immagine 2">
            <a:extLst>
              <a:ext uri="{FF2B5EF4-FFF2-40B4-BE49-F238E27FC236}">
                <a16:creationId xmlns:a16="http://schemas.microsoft.com/office/drawing/2014/main" id="{B333B752-495E-99F5-F323-D3F7A2765B1E}"/>
              </a:ext>
            </a:extLst>
          </p:cNvPr>
          <p:cNvPicPr>
            <a:picLocks noChangeAspect="1"/>
          </p:cNvPicPr>
          <p:nvPr/>
        </p:nvPicPr>
        <p:blipFill>
          <a:blip r:embed="rId3"/>
          <a:stretch>
            <a:fillRect/>
          </a:stretch>
        </p:blipFill>
        <p:spPr>
          <a:xfrm>
            <a:off x="3510467" y="674971"/>
            <a:ext cx="5096166" cy="5192608"/>
          </a:xfrm>
          <a:prstGeom prst="rect">
            <a:avLst/>
          </a:prstGeom>
          <a:ln w="25400">
            <a:solidFill>
              <a:srgbClr val="002060"/>
            </a:solidFill>
          </a:ln>
        </p:spPr>
      </p:pic>
      <p:sp>
        <p:nvSpPr>
          <p:cNvPr id="5" name="Titolo 1">
            <a:extLst>
              <a:ext uri="{FF2B5EF4-FFF2-40B4-BE49-F238E27FC236}">
                <a16:creationId xmlns:a16="http://schemas.microsoft.com/office/drawing/2014/main" id="{449EF513-1A34-45F2-1672-278835AD91B0}"/>
              </a:ext>
            </a:extLst>
          </p:cNvPr>
          <p:cNvSpPr txBox="1">
            <a:spLocks/>
          </p:cNvSpPr>
          <p:nvPr/>
        </p:nvSpPr>
        <p:spPr>
          <a:xfrm>
            <a:off x="-199811" y="662129"/>
            <a:ext cx="3869269" cy="16223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lnSpc>
                <a:spcPct val="150000"/>
              </a:lnSpc>
            </a:pPr>
            <a:r>
              <a:rPr lang="it-IT" sz="3600" b="1" spc="-25">
                <a:solidFill>
                  <a:srgbClr val="000000"/>
                </a:solidFill>
                <a:effectLst/>
                <a:latin typeface="Calibri" panose="020F0502020204030204" pitchFamily="34" charset="0"/>
                <a:ea typeface="Times New Roman" panose="02020603050405020304" pitchFamily="18" charset="0"/>
              </a:rPr>
              <a:t>π </a:t>
            </a:r>
          </a:p>
          <a:p>
            <a:pPr algn="ctr">
              <a:lnSpc>
                <a:spcPct val="150000"/>
              </a:lnSpc>
            </a:pPr>
            <a:r>
              <a:rPr lang="it-IT" b="1" spc="-25">
                <a:solidFill>
                  <a:srgbClr val="000000"/>
                </a:solidFill>
                <a:latin typeface="Calibri" panose="020F0502020204030204" pitchFamily="34" charset="0"/>
                <a:ea typeface="Times New Roman" panose="02020603050405020304" pitchFamily="18" charset="0"/>
              </a:rPr>
              <a:t>Nell’arte</a:t>
            </a:r>
            <a:endParaRPr lang="it-IT" b="1">
              <a:solidFill>
                <a:srgbClr val="002060"/>
              </a:solidFill>
              <a:latin typeface="Calibri" panose="020F0502020204030204" pitchFamily="34" charset="0"/>
              <a:cs typeface="Calibri" panose="020F0502020204030204" pitchFamily="34" charset="0"/>
            </a:endParaRPr>
          </a:p>
        </p:txBody>
      </p:sp>
      <p:sp>
        <p:nvSpPr>
          <p:cNvPr id="7" name="Segnaposto contenuto 5">
            <a:extLst>
              <a:ext uri="{FF2B5EF4-FFF2-40B4-BE49-F238E27FC236}">
                <a16:creationId xmlns:a16="http://schemas.microsoft.com/office/drawing/2014/main" id="{C62A41EA-9186-1AA8-792A-C04D4E9987B4}"/>
              </a:ext>
            </a:extLst>
          </p:cNvPr>
          <p:cNvSpPr txBox="1">
            <a:spLocks/>
          </p:cNvSpPr>
          <p:nvPr/>
        </p:nvSpPr>
        <p:spPr>
          <a:xfrm>
            <a:off x="3297593" y="5854737"/>
            <a:ext cx="5596813" cy="896019"/>
          </a:xfrm>
          <a:prstGeom prst="rect">
            <a:avLst/>
          </a:prstGeom>
        </p:spPr>
        <p:txBody>
          <a:bodyPr vert="horz" lIns="91440" tIns="45720" rIns="91440" bIns="45720" rtlCol="0" anchor="ct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502920" lvl="1" indent="0" algn="ctr">
              <a:lnSpc>
                <a:spcPct val="100000"/>
              </a:lnSpc>
              <a:buNone/>
            </a:pPr>
            <a:r>
              <a:rPr lang="it-IT" sz="2600" b="1" i="1">
                <a:solidFill>
                  <a:srgbClr val="4D5156"/>
                </a:solidFill>
                <a:latin typeface="Calibri" panose="020F0502020204030204" pitchFamily="34" charset="0"/>
                <a:ea typeface="Calibri" panose="020F0502020204030204" pitchFamily="34" charset="0"/>
                <a:cs typeface="Calibri" panose="020F0502020204030204" pitchFamily="34" charset="0"/>
              </a:rPr>
              <a:t>Pi greco </a:t>
            </a:r>
            <a:r>
              <a:rPr lang="it-IT" sz="2600" b="1">
                <a:solidFill>
                  <a:srgbClr val="4D5156"/>
                </a:solidFill>
                <a:latin typeface="Calibri" panose="020F0502020204030204" pitchFamily="34" charset="0"/>
                <a:ea typeface="Calibri" panose="020F0502020204030204" pitchFamily="34" charset="0"/>
                <a:cs typeface="Calibri" panose="020F0502020204030204" pitchFamily="34" charset="0"/>
              </a:rPr>
              <a:t>di Adriano Parracciani</a:t>
            </a:r>
          </a:p>
          <a:p>
            <a:pPr marL="502920" lvl="1" indent="0" algn="ctr">
              <a:lnSpc>
                <a:spcPct val="100000"/>
              </a:lnSpc>
              <a:buNone/>
            </a:pPr>
            <a:r>
              <a:rPr lang="it-IT" b="1">
                <a:solidFill>
                  <a:srgbClr val="4D5156"/>
                </a:solidFill>
                <a:latin typeface="Calibri" panose="020F0502020204030204" pitchFamily="34" charset="0"/>
                <a:ea typeface="Calibri" panose="020F0502020204030204" pitchFamily="34" charset="0"/>
                <a:cs typeface="Calibri" panose="020F0502020204030204" pitchFamily="34" charset="0"/>
              </a:rPr>
              <a:t>acrilico su tela 50x40cm</a:t>
            </a:r>
          </a:p>
        </p:txBody>
      </p:sp>
    </p:spTree>
    <p:extLst>
      <p:ext uri="{BB962C8B-B14F-4D97-AF65-F5344CB8AC3E}">
        <p14:creationId xmlns:p14="http://schemas.microsoft.com/office/powerpoint/2010/main" val="3295664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CasellaDiTesto 12">
            <a:extLst>
              <a:ext uri="{FF2B5EF4-FFF2-40B4-BE49-F238E27FC236}">
                <a16:creationId xmlns:a16="http://schemas.microsoft.com/office/drawing/2014/main" id="{80103C47-4DE5-4306-AF31-EBACC9595ED0}"/>
              </a:ext>
            </a:extLst>
          </p:cNvPr>
          <p:cNvSpPr txBox="1"/>
          <p:nvPr/>
        </p:nvSpPr>
        <p:spPr>
          <a:xfrm>
            <a:off x="3534181" y="1872212"/>
            <a:ext cx="8080310" cy="2554545"/>
          </a:xfrm>
          <a:prstGeom prst="rect">
            <a:avLst/>
          </a:prstGeom>
          <a:noFill/>
        </p:spPr>
        <p:txBody>
          <a:bodyPr wrap="square">
            <a:spAutoFit/>
          </a:bodyPr>
          <a:lstStyle/>
          <a:p>
            <a:pPr marL="0" indent="0">
              <a:buNone/>
            </a:pPr>
            <a:r>
              <a:rPr lang="it-IT" sz="3200">
                <a:solidFill>
                  <a:srgbClr val="000000"/>
                </a:solidFill>
                <a:effectLst/>
                <a:latin typeface="Calibri" panose="020F0502020204030204" pitchFamily="34" charset="0"/>
                <a:ea typeface="Times New Roman" panose="02020603050405020304" pitchFamily="18" charset="0"/>
              </a:rPr>
              <a:t>La prima celebrazione del "Pi Day" si tenne nel 1988 all'Exploratorium di San Francisco, per iniziativa del fisico statunitense Larry Shaw, in seguito insignito del titolo di "Principe del pi greco".</a:t>
            </a:r>
            <a:endParaRPr lang="it-IT" sz="320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5" name="Gruppo 14">
            <a:extLst>
              <a:ext uri="{FF2B5EF4-FFF2-40B4-BE49-F238E27FC236}">
                <a16:creationId xmlns:a16="http://schemas.microsoft.com/office/drawing/2014/main" id="{ED7A989F-C918-4169-8947-97E0E44C99B2}"/>
              </a:ext>
            </a:extLst>
          </p:cNvPr>
          <p:cNvGrpSpPr/>
          <p:nvPr/>
        </p:nvGrpSpPr>
        <p:grpSpPr>
          <a:xfrm>
            <a:off x="156284" y="2164275"/>
            <a:ext cx="3172055" cy="2138472"/>
            <a:chOff x="156284" y="2341557"/>
            <a:chExt cx="3172055" cy="2138472"/>
          </a:xfrm>
        </p:grpSpPr>
        <p:pic>
          <p:nvPicPr>
            <p:cNvPr id="5" name="Immagine 4" descr="Numeri 3D in bianco e arancione">
              <a:extLst>
                <a:ext uri="{FF2B5EF4-FFF2-40B4-BE49-F238E27FC236}">
                  <a16:creationId xmlns:a16="http://schemas.microsoft.com/office/drawing/2014/main" id="{7301670D-AF50-4C0E-9A99-6686A6B6D64D}"/>
                </a:ext>
              </a:extLst>
            </p:cNvPr>
            <p:cNvPicPr>
              <a:picLocks noChangeAspect="1"/>
            </p:cNvPicPr>
            <p:nvPr/>
          </p:nvPicPr>
          <p:blipFill rotWithShape="1">
            <a:blip r:embed="rId2">
              <a:extLst>
                <a:ext uri="{28A0092B-C50C-407E-A947-70E740481C1C}">
                  <a14:useLocalDpi xmlns:a14="http://schemas.microsoft.com/office/drawing/2010/main" val="0"/>
                </a:ext>
              </a:extLst>
            </a:blip>
            <a:srcRect l="16558"/>
            <a:stretch/>
          </p:blipFill>
          <p:spPr>
            <a:xfrm>
              <a:off x="156284" y="2341557"/>
              <a:ext cx="3172055" cy="2138472"/>
            </a:xfrm>
            <a:prstGeom prst="rect">
              <a:avLst/>
            </a:prstGeom>
            <a:ln w="25400">
              <a:solidFill>
                <a:srgbClr val="002060"/>
              </a:solidFill>
            </a:ln>
          </p:spPr>
        </p:pic>
        <p:pic>
          <p:nvPicPr>
            <p:cNvPr id="11" name="Immagine 10">
              <a:extLst>
                <a:ext uri="{FF2B5EF4-FFF2-40B4-BE49-F238E27FC236}">
                  <a16:creationId xmlns:a16="http://schemas.microsoft.com/office/drawing/2014/main" id="{02D0DB6B-8A42-4808-9CF7-00747835BADA}"/>
                </a:ext>
              </a:extLst>
            </p:cNvPr>
            <p:cNvPicPr>
              <a:picLocks noChangeAspect="1"/>
            </p:cNvPicPr>
            <p:nvPr/>
          </p:nvPicPr>
          <p:blipFill>
            <a:blip r:embed="rId3"/>
            <a:stretch>
              <a:fillRect/>
            </a:stretch>
          </p:blipFill>
          <p:spPr>
            <a:xfrm>
              <a:off x="914720" y="2822943"/>
              <a:ext cx="1646063" cy="403895"/>
            </a:xfrm>
            <a:prstGeom prst="rect">
              <a:avLst/>
            </a:prstGeom>
            <a:ln w="12700">
              <a:solidFill>
                <a:srgbClr val="002060"/>
              </a:solidFill>
            </a:ln>
          </p:spPr>
        </p:pic>
      </p:grpSp>
      <p:pic>
        <p:nvPicPr>
          <p:cNvPr id="2" name="Immagine 1">
            <a:extLst>
              <a:ext uri="{FF2B5EF4-FFF2-40B4-BE49-F238E27FC236}">
                <a16:creationId xmlns:a16="http://schemas.microsoft.com/office/drawing/2014/main" id="{381E636F-C2E2-385D-514A-37598AC34D2D}"/>
              </a:ext>
            </a:extLst>
          </p:cNvPr>
          <p:cNvPicPr>
            <a:picLocks noChangeAspect="1"/>
          </p:cNvPicPr>
          <p:nvPr/>
        </p:nvPicPr>
        <p:blipFill>
          <a:blip r:embed="rId4"/>
          <a:stretch>
            <a:fillRect/>
          </a:stretch>
        </p:blipFill>
        <p:spPr>
          <a:xfrm>
            <a:off x="278053" y="1140470"/>
            <a:ext cx="2919396" cy="504000"/>
          </a:xfrm>
          <a:prstGeom prst="rect">
            <a:avLst/>
          </a:prstGeom>
          <a:ln w="25400">
            <a:noFill/>
          </a:ln>
        </p:spPr>
      </p:pic>
    </p:spTree>
    <p:extLst>
      <p:ext uri="{BB962C8B-B14F-4D97-AF65-F5344CB8AC3E}">
        <p14:creationId xmlns:p14="http://schemas.microsoft.com/office/powerpoint/2010/main" val="10093493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A9033EB-ECB3-CEDE-D172-4641813FDC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84286" y="2676525"/>
            <a:ext cx="3170446" cy="3073108"/>
          </a:xfrm>
          <a:prstGeom prst="rect">
            <a:avLst/>
          </a:prstGeom>
          <a:noFill/>
        </p:spPr>
      </p:pic>
      <p:sp>
        <p:nvSpPr>
          <p:cNvPr id="7" name="Titolo 1">
            <a:extLst>
              <a:ext uri="{FF2B5EF4-FFF2-40B4-BE49-F238E27FC236}">
                <a16:creationId xmlns:a16="http://schemas.microsoft.com/office/drawing/2014/main" id="{273051AD-C636-02EE-4C1D-B786D5F2729E}"/>
              </a:ext>
            </a:extLst>
          </p:cNvPr>
          <p:cNvSpPr txBox="1">
            <a:spLocks/>
          </p:cNvSpPr>
          <p:nvPr/>
        </p:nvSpPr>
        <p:spPr>
          <a:xfrm>
            <a:off x="-199811" y="662129"/>
            <a:ext cx="3869269" cy="16223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lnSpc>
                <a:spcPct val="150000"/>
              </a:lnSpc>
            </a:pPr>
            <a:r>
              <a:rPr lang="it-IT" sz="3600" b="1" spc="-25">
                <a:solidFill>
                  <a:srgbClr val="000000"/>
                </a:solidFill>
                <a:effectLst/>
                <a:latin typeface="Calibri" panose="020F0502020204030204" pitchFamily="34" charset="0"/>
                <a:ea typeface="Times New Roman" panose="02020603050405020304" pitchFamily="18" charset="0"/>
              </a:rPr>
              <a:t>π </a:t>
            </a:r>
          </a:p>
          <a:p>
            <a:pPr algn="ctr">
              <a:lnSpc>
                <a:spcPct val="150000"/>
              </a:lnSpc>
            </a:pPr>
            <a:r>
              <a:rPr lang="it-IT" b="1" spc="-25">
                <a:solidFill>
                  <a:srgbClr val="000000"/>
                </a:solidFill>
                <a:latin typeface="Calibri" panose="020F0502020204030204" pitchFamily="34" charset="0"/>
                <a:ea typeface="Times New Roman" panose="02020603050405020304" pitchFamily="18" charset="0"/>
              </a:rPr>
              <a:t>nell’arte</a:t>
            </a:r>
            <a:endParaRPr lang="it-IT" b="1">
              <a:solidFill>
                <a:srgbClr val="002060"/>
              </a:solidFill>
              <a:latin typeface="Calibri" panose="020F0502020204030204" pitchFamily="34" charset="0"/>
              <a:cs typeface="Calibri" panose="020F0502020204030204" pitchFamily="34" charset="0"/>
            </a:endParaRPr>
          </a:p>
        </p:txBody>
      </p:sp>
      <p:sp>
        <p:nvSpPr>
          <p:cNvPr id="10" name="Segnaposto contenuto 5">
            <a:extLst>
              <a:ext uri="{FF2B5EF4-FFF2-40B4-BE49-F238E27FC236}">
                <a16:creationId xmlns:a16="http://schemas.microsoft.com/office/drawing/2014/main" id="{FC6AFAAC-53E2-ECC9-58FE-069C509ECAF1}"/>
              </a:ext>
            </a:extLst>
          </p:cNvPr>
          <p:cNvSpPr txBox="1">
            <a:spLocks/>
          </p:cNvSpPr>
          <p:nvPr/>
        </p:nvSpPr>
        <p:spPr>
          <a:xfrm>
            <a:off x="9624446" y="455153"/>
            <a:ext cx="2483268" cy="4658480"/>
          </a:xfrm>
          <a:prstGeom prst="rect">
            <a:avLst/>
          </a:prstGeom>
          <a:solidFill>
            <a:schemeClr val="bg1">
              <a:alpha val="68000"/>
            </a:schemeClr>
          </a:solidFill>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just">
              <a:lnSpc>
                <a:spcPct val="100000"/>
              </a:lnSpc>
              <a:spcBef>
                <a:spcPts val="0"/>
              </a:spcBef>
              <a:buNone/>
            </a:pPr>
            <a:r>
              <a:rPr lang="it-IT" sz="1600" b="1">
                <a:solidFill>
                  <a:srgbClr val="000000"/>
                </a:solidFill>
                <a:latin typeface="Calibri" panose="020F0502020204030204" pitchFamily="34" charset="0"/>
                <a:ea typeface="Calibri" panose="020F0502020204030204" pitchFamily="34" charset="0"/>
                <a:cs typeface="Calibri" panose="020F0502020204030204" pitchFamily="34" charset="0"/>
              </a:rPr>
              <a:t>I</a:t>
            </a:r>
            <a:r>
              <a:rPr lang="it-IT" sz="1600" b="1">
                <a:solidFill>
                  <a:srgbClr val="000000"/>
                </a:solidFill>
                <a:effectLst/>
                <a:latin typeface="Calibri" panose="020F0502020204030204" pitchFamily="34" charset="0"/>
                <a:ea typeface="Calibri" panose="020F0502020204030204" pitchFamily="34" charset="0"/>
                <a:cs typeface="Calibri" panose="020F0502020204030204" pitchFamily="34" charset="0"/>
              </a:rPr>
              <a:t>l pioppeto porta verso l’infinito, in un’immagine interamente realizzata con numeri, lettere e parole ebraiche, secondo la l</a:t>
            </a:r>
            <a:r>
              <a:rPr lang="it-IT" sz="1600" b="1">
                <a:solidFill>
                  <a:srgbClr val="000000"/>
                </a:solidFill>
                <a:latin typeface="Calibri" panose="020F0502020204030204" pitchFamily="34" charset="0"/>
                <a:ea typeface="Calibri" panose="020F0502020204030204" pitchFamily="34" charset="0"/>
                <a:cs typeface="Calibri" panose="020F0502020204030204" pitchFamily="34" charset="0"/>
              </a:rPr>
              <a:t>ogica della </a:t>
            </a:r>
            <a:r>
              <a:rPr lang="it-IT" sz="1600" b="1" i="1">
                <a:solidFill>
                  <a:srgbClr val="000000"/>
                </a:solidFill>
                <a:latin typeface="Calibri" panose="020F0502020204030204" pitchFamily="34" charset="0"/>
                <a:ea typeface="Calibri" panose="020F0502020204030204" pitchFamily="34" charset="0"/>
                <a:cs typeface="Calibri" panose="020F0502020204030204" pitchFamily="34" charset="0"/>
              </a:rPr>
              <a:t>ghematrià</a:t>
            </a:r>
            <a:r>
              <a:rPr lang="it-IT" sz="1600" b="1">
                <a:solidFill>
                  <a:srgbClr val="000000"/>
                </a:solidFill>
                <a:latin typeface="Calibri" panose="020F0502020204030204" pitchFamily="34" charset="0"/>
                <a:ea typeface="Calibri" panose="020F0502020204030204" pitchFamily="34" charset="0"/>
                <a:cs typeface="Calibri" panose="020F0502020204030204" pitchFamily="34" charset="0"/>
              </a:rPr>
              <a:t> s</a:t>
            </a:r>
            <a:r>
              <a:rPr lang="it-IT" sz="1600" b="1">
                <a:solidFill>
                  <a:srgbClr val="000000"/>
                </a:solidFill>
                <a:effectLst/>
                <a:latin typeface="Calibri" panose="020F0502020204030204" pitchFamily="34" charset="0"/>
                <a:ea typeface="Calibri" panose="020F0502020204030204" pitchFamily="34" charset="0"/>
                <a:cs typeface="Calibri" panose="020F0502020204030204" pitchFamily="34" charset="0"/>
              </a:rPr>
              <a:t>econdo la quale ogni lettera corri-sponde ad un numero e così ogni parola ha oltre che un significato letterale anche un valore numerico, ma anche filosofico e segreto</a:t>
            </a:r>
            <a:r>
              <a:rPr lang="it-IT" sz="1600" b="0" i="1">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p>
            <a:pPr marL="0" indent="0">
              <a:lnSpc>
                <a:spcPct val="100000"/>
              </a:lnSpc>
              <a:spcBef>
                <a:spcPts val="0"/>
              </a:spcBef>
              <a:buNone/>
            </a:pPr>
            <a:endParaRPr lang="it-IT" sz="1400" b="0" i="1">
              <a:solidFill>
                <a:srgbClr val="000000"/>
              </a:solidFill>
              <a:effectLst/>
              <a:latin typeface="Roboto" panose="02000000000000000000" pitchFamily="2" charset="0"/>
            </a:endParaRPr>
          </a:p>
        </p:txBody>
      </p:sp>
      <p:sp>
        <p:nvSpPr>
          <p:cNvPr id="11" name="Segnaposto contenuto 5">
            <a:extLst>
              <a:ext uri="{FF2B5EF4-FFF2-40B4-BE49-F238E27FC236}">
                <a16:creationId xmlns:a16="http://schemas.microsoft.com/office/drawing/2014/main" id="{C20BD29B-537C-3647-89E2-17DF74CD9738}"/>
              </a:ext>
            </a:extLst>
          </p:cNvPr>
          <p:cNvSpPr txBox="1">
            <a:spLocks noGrp="1"/>
          </p:cNvSpPr>
          <p:nvPr>
            <p:ph idx="1"/>
          </p:nvPr>
        </p:nvSpPr>
        <p:spPr>
          <a:xfrm>
            <a:off x="3506724" y="6134559"/>
            <a:ext cx="6117722" cy="536575"/>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None/>
            </a:pPr>
            <a:r>
              <a:rPr lang="it-IT" sz="2800" i="1">
                <a:solidFill>
                  <a:srgbClr val="333333"/>
                </a:solidFill>
                <a:latin typeface="Calibri" panose="020F0502020204030204" pitchFamily="34" charset="0"/>
                <a:ea typeface="Calibri" panose="020F0502020204030204" pitchFamily="34" charset="0"/>
                <a:cs typeface="Calibri" panose="020F0502020204030204" pitchFamily="34" charset="0"/>
              </a:rPr>
              <a:t>Direzione spirituale </a:t>
            </a:r>
            <a:r>
              <a:rPr lang="it-IT" sz="2800">
                <a:solidFill>
                  <a:srgbClr val="333333"/>
                </a:solidFill>
                <a:latin typeface="Calibri" panose="020F0502020204030204" pitchFamily="34" charset="0"/>
                <a:ea typeface="Calibri" panose="020F0502020204030204" pitchFamily="34" charset="0"/>
                <a:cs typeface="Calibri" panose="020F0502020204030204" pitchFamily="34" charset="0"/>
              </a:rPr>
              <a:t>di Tobia Ravà - 2010</a:t>
            </a:r>
            <a:r>
              <a:rPr lang="it-IT" sz="1600" i="1">
                <a:solidFill>
                  <a:srgbClr val="333333"/>
                </a:solidFill>
                <a:latin typeface="georgia" panose="02040502050405020303" pitchFamily="18" charset="0"/>
              </a:rPr>
              <a:t>.</a:t>
            </a:r>
            <a:endParaRPr lang="it-IT" sz="1600">
              <a:solidFill>
                <a:srgbClr val="333333"/>
              </a:solidFill>
              <a:latin typeface="Georgia" panose="02040502050405020303" pitchFamily="18" charset="0"/>
            </a:endParaRPr>
          </a:p>
        </p:txBody>
      </p:sp>
      <p:pic>
        <p:nvPicPr>
          <p:cNvPr id="16" name="Immagine 15">
            <a:extLst>
              <a:ext uri="{FF2B5EF4-FFF2-40B4-BE49-F238E27FC236}">
                <a16:creationId xmlns:a16="http://schemas.microsoft.com/office/drawing/2014/main" id="{3CFE4C82-A093-755B-AFEF-F6D7EF8B106C}"/>
              </a:ext>
            </a:extLst>
          </p:cNvPr>
          <p:cNvPicPr>
            <a:picLocks noChangeAspect="1"/>
          </p:cNvPicPr>
          <p:nvPr/>
        </p:nvPicPr>
        <p:blipFill>
          <a:blip r:embed="rId3"/>
          <a:stretch>
            <a:fillRect/>
          </a:stretch>
        </p:blipFill>
        <p:spPr>
          <a:xfrm>
            <a:off x="3506724" y="770017"/>
            <a:ext cx="6117722" cy="5317966"/>
          </a:xfrm>
          <a:prstGeom prst="rect">
            <a:avLst/>
          </a:prstGeom>
        </p:spPr>
      </p:pic>
    </p:spTree>
    <p:extLst>
      <p:ext uri="{BB962C8B-B14F-4D97-AF65-F5344CB8AC3E}">
        <p14:creationId xmlns:p14="http://schemas.microsoft.com/office/powerpoint/2010/main" val="671504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A9033EB-ECB3-CEDE-D172-4641813FDC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84286" y="2676525"/>
            <a:ext cx="3170446" cy="3073108"/>
          </a:xfrm>
          <a:prstGeom prst="rect">
            <a:avLst/>
          </a:prstGeom>
          <a:noFill/>
        </p:spPr>
      </p:pic>
      <p:pic>
        <p:nvPicPr>
          <p:cNvPr id="5" name="Immagine 4">
            <a:extLst>
              <a:ext uri="{FF2B5EF4-FFF2-40B4-BE49-F238E27FC236}">
                <a16:creationId xmlns:a16="http://schemas.microsoft.com/office/drawing/2014/main" id="{833B407D-CF41-4674-9E6B-58705FC1B781}"/>
              </a:ext>
            </a:extLst>
          </p:cNvPr>
          <p:cNvPicPr>
            <a:picLocks noChangeAspect="1"/>
          </p:cNvPicPr>
          <p:nvPr/>
        </p:nvPicPr>
        <p:blipFill>
          <a:blip r:embed="rId3"/>
          <a:stretch>
            <a:fillRect/>
          </a:stretch>
        </p:blipFill>
        <p:spPr>
          <a:xfrm>
            <a:off x="3500557" y="239854"/>
            <a:ext cx="7829808" cy="5881546"/>
          </a:xfrm>
          <a:prstGeom prst="rect">
            <a:avLst/>
          </a:prstGeom>
          <a:ln w="25400">
            <a:solidFill>
              <a:srgbClr val="002060"/>
            </a:solidFill>
          </a:ln>
        </p:spPr>
      </p:pic>
      <p:sp>
        <p:nvSpPr>
          <p:cNvPr id="7" name="Titolo 1">
            <a:extLst>
              <a:ext uri="{FF2B5EF4-FFF2-40B4-BE49-F238E27FC236}">
                <a16:creationId xmlns:a16="http://schemas.microsoft.com/office/drawing/2014/main" id="{273051AD-C636-02EE-4C1D-B786D5F2729E}"/>
              </a:ext>
            </a:extLst>
          </p:cNvPr>
          <p:cNvSpPr txBox="1">
            <a:spLocks/>
          </p:cNvSpPr>
          <p:nvPr/>
        </p:nvSpPr>
        <p:spPr>
          <a:xfrm>
            <a:off x="-199811" y="662129"/>
            <a:ext cx="3869269" cy="16223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lnSpc>
                <a:spcPct val="150000"/>
              </a:lnSpc>
            </a:pPr>
            <a:r>
              <a:rPr lang="it-IT" sz="3600" b="1" spc="-25">
                <a:solidFill>
                  <a:srgbClr val="000000"/>
                </a:solidFill>
                <a:effectLst/>
                <a:latin typeface="Calibri" panose="020F0502020204030204" pitchFamily="34" charset="0"/>
                <a:ea typeface="Times New Roman" panose="02020603050405020304" pitchFamily="18" charset="0"/>
              </a:rPr>
              <a:t>π </a:t>
            </a:r>
          </a:p>
          <a:p>
            <a:pPr algn="ctr">
              <a:lnSpc>
                <a:spcPct val="150000"/>
              </a:lnSpc>
            </a:pPr>
            <a:r>
              <a:rPr lang="it-IT" b="1" spc="-25">
                <a:solidFill>
                  <a:srgbClr val="000000"/>
                </a:solidFill>
                <a:latin typeface="Calibri" panose="020F0502020204030204" pitchFamily="34" charset="0"/>
                <a:ea typeface="Times New Roman" panose="02020603050405020304" pitchFamily="18" charset="0"/>
              </a:rPr>
              <a:t>nell’arte</a:t>
            </a:r>
            <a:endParaRPr lang="it-IT" b="1">
              <a:solidFill>
                <a:srgbClr val="002060"/>
              </a:solidFill>
              <a:latin typeface="Calibri" panose="020F0502020204030204" pitchFamily="34" charset="0"/>
              <a:cs typeface="Calibri" panose="020F0502020204030204" pitchFamily="34" charset="0"/>
            </a:endParaRPr>
          </a:p>
        </p:txBody>
      </p:sp>
      <p:sp>
        <p:nvSpPr>
          <p:cNvPr id="10" name="Segnaposto contenuto 5">
            <a:extLst>
              <a:ext uri="{FF2B5EF4-FFF2-40B4-BE49-F238E27FC236}">
                <a16:creationId xmlns:a16="http://schemas.microsoft.com/office/drawing/2014/main" id="{FC6AFAAC-53E2-ECC9-58FE-069C509ECAF1}"/>
              </a:ext>
            </a:extLst>
          </p:cNvPr>
          <p:cNvSpPr txBox="1">
            <a:spLocks/>
          </p:cNvSpPr>
          <p:nvPr/>
        </p:nvSpPr>
        <p:spPr>
          <a:xfrm>
            <a:off x="3500556" y="5400674"/>
            <a:ext cx="7829808" cy="720725"/>
          </a:xfrm>
          <a:prstGeom prst="rect">
            <a:avLst/>
          </a:prstGeom>
          <a:solidFill>
            <a:schemeClr val="bg1">
              <a:alpha val="68000"/>
            </a:schemeClr>
          </a:solidFill>
        </p:spPr>
        <p:txBody>
          <a:bodyPr vert="horz" lIns="91440" tIns="45720" rIns="91440" bIns="45720" rtlCol="0" anchor="ctr">
            <a:normAutofit fontScale="92500"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nSpc>
                <a:spcPct val="100000"/>
              </a:lnSpc>
              <a:spcBef>
                <a:spcPts val="0"/>
              </a:spcBef>
              <a:buNone/>
            </a:pPr>
            <a:r>
              <a:rPr lang="it-IT" sz="1600" b="1">
                <a:solidFill>
                  <a:srgbClr val="333333"/>
                </a:solidFill>
                <a:latin typeface="Calibri" panose="020F0502020204030204" pitchFamily="34" charset="0"/>
                <a:ea typeface="Calibri" panose="020F0502020204030204" pitchFamily="34" charset="0"/>
                <a:cs typeface="Calibri" panose="020F0502020204030204" pitchFamily="34" charset="0"/>
              </a:rPr>
              <a:t>L'opera raffigura il Ponte di Rialto.</a:t>
            </a:r>
          </a:p>
          <a:p>
            <a:pPr marL="0" indent="0">
              <a:lnSpc>
                <a:spcPct val="100000"/>
              </a:lnSpc>
              <a:spcBef>
                <a:spcPts val="0"/>
              </a:spcBef>
              <a:buNone/>
            </a:pPr>
            <a:r>
              <a:rPr lang="it-IT" sz="1600" b="1">
                <a:solidFill>
                  <a:srgbClr val="333333"/>
                </a:solidFill>
                <a:latin typeface="Calibri" panose="020F0502020204030204" pitchFamily="34" charset="0"/>
                <a:ea typeface="Calibri" panose="020F0502020204030204" pitchFamily="34" charset="0"/>
                <a:cs typeface="Calibri" panose="020F0502020204030204" pitchFamily="34" charset="0"/>
              </a:rPr>
              <a:t>Nel cielo è raffigurato il computo dopo la virgola del PI GRECO che parte da 3,14 per arrivare al tratto 99999 ed oltre.</a:t>
            </a:r>
            <a:endParaRPr lang="it-IT" sz="1600">
              <a:solidFill>
                <a:srgbClr val="333333"/>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Segnaposto contenuto 5">
            <a:extLst>
              <a:ext uri="{FF2B5EF4-FFF2-40B4-BE49-F238E27FC236}">
                <a16:creationId xmlns:a16="http://schemas.microsoft.com/office/drawing/2014/main" id="{C20BD29B-537C-3647-89E2-17DF74CD9738}"/>
              </a:ext>
            </a:extLst>
          </p:cNvPr>
          <p:cNvSpPr txBox="1">
            <a:spLocks noGrp="1"/>
          </p:cNvSpPr>
          <p:nvPr>
            <p:ph idx="1"/>
          </p:nvPr>
        </p:nvSpPr>
        <p:spPr>
          <a:xfrm>
            <a:off x="3587827" y="6195871"/>
            <a:ext cx="7742537" cy="536575"/>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None/>
            </a:pPr>
            <a:r>
              <a:rPr lang="it-IT" sz="2800" i="1">
                <a:solidFill>
                  <a:srgbClr val="333333"/>
                </a:solidFill>
                <a:latin typeface="Calibri" panose="020F0502020204030204" pitchFamily="34" charset="0"/>
                <a:ea typeface="Calibri" panose="020F0502020204030204" pitchFamily="34" charset="0"/>
                <a:cs typeface="Calibri" panose="020F0502020204030204" pitchFamily="34" charset="0"/>
              </a:rPr>
              <a:t>Sviluppi a Rivo Alto </a:t>
            </a:r>
            <a:r>
              <a:rPr lang="it-IT" sz="2800">
                <a:solidFill>
                  <a:srgbClr val="333333"/>
                </a:solidFill>
                <a:latin typeface="Calibri" panose="020F0502020204030204" pitchFamily="34" charset="0"/>
                <a:ea typeface="Calibri" panose="020F0502020204030204" pitchFamily="34" charset="0"/>
                <a:cs typeface="Calibri" panose="020F0502020204030204" pitchFamily="34" charset="0"/>
              </a:rPr>
              <a:t>di Tobia Ravà - 2017</a:t>
            </a:r>
            <a:r>
              <a:rPr lang="it-IT" sz="1600" i="1">
                <a:solidFill>
                  <a:srgbClr val="333333"/>
                </a:solidFill>
                <a:latin typeface="georgia" panose="02040502050405020303" pitchFamily="18" charset="0"/>
              </a:rPr>
              <a:t>.</a:t>
            </a:r>
            <a:endParaRPr lang="it-IT" sz="1600">
              <a:solidFill>
                <a:srgbClr val="333333"/>
              </a:solidFill>
              <a:latin typeface="Georgia" panose="02040502050405020303" pitchFamily="18" charset="0"/>
            </a:endParaRPr>
          </a:p>
        </p:txBody>
      </p:sp>
    </p:spTree>
    <p:extLst>
      <p:ext uri="{BB962C8B-B14F-4D97-AF65-F5344CB8AC3E}">
        <p14:creationId xmlns:p14="http://schemas.microsoft.com/office/powerpoint/2010/main" val="23520424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29DCC0B-338C-48F7-BA95-4D5A7DCD067B}"/>
              </a:ext>
            </a:extLst>
          </p:cNvPr>
          <p:cNvSpPr>
            <a:spLocks noGrp="1"/>
          </p:cNvSpPr>
          <p:nvPr>
            <p:ph idx="1"/>
          </p:nvPr>
        </p:nvSpPr>
        <p:spPr>
          <a:xfrm>
            <a:off x="3498660" y="290527"/>
            <a:ext cx="8358142" cy="2378027"/>
          </a:xfrm>
        </p:spPr>
        <p:txBody>
          <a:bodyPr>
            <a:noAutofit/>
          </a:bodyPr>
          <a:lstStyle/>
          <a:p>
            <a:pPr marL="0" indent="0" algn="just">
              <a:lnSpc>
                <a:spcPct val="100000"/>
              </a:lnSpc>
              <a:spcBef>
                <a:spcPts val="0"/>
              </a:spcBef>
              <a:buNone/>
            </a:pPr>
            <a:r>
              <a:rPr lang="it-IT" sz="1900">
                <a:solidFill>
                  <a:srgbClr val="000000"/>
                </a:solidFill>
                <a:effectLst/>
                <a:latin typeface="Calibri" panose="020F0502020204030204" pitchFamily="34" charset="0"/>
                <a:ea typeface="Calibri" panose="020F0502020204030204" pitchFamily="34" charset="0"/>
                <a:cs typeface="Calibri" panose="020F0502020204030204" pitchFamily="34" charset="0"/>
              </a:rPr>
              <a:t>Daniel McDonald è </a:t>
            </a:r>
            <a:r>
              <a:rPr lang="it-IT" sz="1900">
                <a:solidFill>
                  <a:srgbClr val="444444"/>
                </a:solidFill>
                <a:effectLst/>
                <a:latin typeface="Calibri" panose="020F0502020204030204" pitchFamily="34" charset="0"/>
                <a:ea typeface="Calibri" panose="020F0502020204030204" pitchFamily="34" charset="0"/>
                <a:cs typeface="Calibri" panose="020F0502020204030204" pitchFamily="34" charset="0"/>
              </a:rPr>
              <a:t>l’autore di </a:t>
            </a:r>
            <a:r>
              <a:rPr lang="it-IT" sz="1900" b="1" i="1">
                <a:solidFill>
                  <a:srgbClr val="444444"/>
                </a:solidFill>
                <a:effectLst/>
                <a:latin typeface="Calibri" panose="020F0502020204030204" pitchFamily="34" charset="0"/>
                <a:ea typeface="Calibri" panose="020F0502020204030204" pitchFamily="34" charset="0"/>
                <a:cs typeface="Calibri" panose="020F0502020204030204" pitchFamily="34" charset="0"/>
              </a:rPr>
              <a:t>Song from π</a:t>
            </a:r>
            <a:r>
              <a:rPr lang="it-IT" sz="1900">
                <a:solidFill>
                  <a:srgbClr val="444444"/>
                </a:solidFill>
                <a:effectLst/>
                <a:latin typeface="Calibri" panose="020F0502020204030204" pitchFamily="34" charset="0"/>
                <a:ea typeface="Calibri" panose="020F0502020204030204" pitchFamily="34" charset="0"/>
                <a:cs typeface="Calibri" panose="020F0502020204030204" pitchFamily="34" charset="0"/>
              </a:rPr>
              <a:t>, il brano che ha preso vita dalla semplice successione delle cifre decimali del Pi greco.</a:t>
            </a:r>
            <a:r>
              <a:rPr lang="it-IT" sz="1900">
                <a:solidFill>
                  <a:srgbClr val="000000"/>
                </a:solidFill>
                <a:effectLst/>
                <a:latin typeface="Calibri" panose="020F0502020204030204" pitchFamily="34" charset="0"/>
                <a:ea typeface="Calibri" panose="020F0502020204030204" pitchFamily="34" charset="0"/>
                <a:cs typeface="Calibri" panose="020F0502020204030204" pitchFamily="34" charset="0"/>
              </a:rPr>
              <a:t> Ha provato trasporre i numeri del Pi greco in musica e il risultato è veramente notevole. Per trasportare i numeri in note, ha creato la melodia associando un numero ad ogni nota nella Scala Armonica Minore di La.</a:t>
            </a:r>
            <a:r>
              <a:rPr lang="it-IT" sz="1900">
                <a:solidFill>
                  <a:srgbClr val="444444"/>
                </a:solidFill>
                <a:effectLst/>
                <a:latin typeface="Calibri" panose="020F0502020204030204" pitchFamily="34" charset="0"/>
                <a:ea typeface="Calibri" panose="020F0502020204030204" pitchFamily="34" charset="0"/>
                <a:cs typeface="Calibri" panose="020F0502020204030204" pitchFamily="34" charset="0"/>
              </a:rPr>
              <a:t> </a:t>
            </a:r>
          </a:p>
          <a:p>
            <a:pPr marL="0" indent="0" algn="just">
              <a:lnSpc>
                <a:spcPct val="100000"/>
              </a:lnSpc>
              <a:spcBef>
                <a:spcPts val="0"/>
              </a:spcBef>
              <a:buNone/>
            </a:pPr>
            <a:r>
              <a:rPr lang="it-IT" sz="1900">
                <a:solidFill>
                  <a:srgbClr val="000000"/>
                </a:solidFill>
                <a:effectLst/>
                <a:latin typeface="Calibri" panose="020F0502020204030204" pitchFamily="34" charset="0"/>
                <a:ea typeface="Calibri" panose="020F0502020204030204" pitchFamily="34" charset="0"/>
                <a:cs typeface="Calibri" panose="020F0502020204030204" pitchFamily="34" charset="0"/>
              </a:rPr>
              <a:t>Successivamente ha suonato la melodia con la sua mano destra mentre l'armonia veniva creata dalla mano sinistra dando, in questo modo, un suono al Pi greco.</a:t>
            </a:r>
            <a:endParaRPr lang="it-IT" sz="1900">
              <a:latin typeface="Calibri" panose="020F0502020204030204" pitchFamily="34" charset="0"/>
              <a:ea typeface="Calibri" panose="020F0502020204030204" pitchFamily="34" charset="0"/>
              <a:cs typeface="Calibri" panose="020F0502020204030204" pitchFamily="34" charset="0"/>
            </a:endParaRPr>
          </a:p>
        </p:txBody>
      </p:sp>
      <p:sp>
        <p:nvSpPr>
          <p:cNvPr id="4" name="Titolo 1">
            <a:extLst>
              <a:ext uri="{FF2B5EF4-FFF2-40B4-BE49-F238E27FC236}">
                <a16:creationId xmlns:a16="http://schemas.microsoft.com/office/drawing/2014/main" id="{D1B0E668-325C-4B04-B4E8-5C6942B9EC6E}"/>
              </a:ext>
            </a:extLst>
          </p:cNvPr>
          <p:cNvSpPr txBox="1">
            <a:spLocks/>
          </p:cNvSpPr>
          <p:nvPr/>
        </p:nvSpPr>
        <p:spPr>
          <a:xfrm>
            <a:off x="8350" y="435468"/>
            <a:ext cx="3369330" cy="2088143"/>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lnSpc>
                <a:spcPct val="100000"/>
              </a:lnSpc>
            </a:pPr>
            <a:r>
              <a:rPr lang="it-IT" sz="4100" b="1">
                <a:solidFill>
                  <a:srgbClr val="202124"/>
                </a:solidFill>
                <a:effectLst/>
                <a:latin typeface="Calibri" panose="020F0502020204030204" pitchFamily="34" charset="0"/>
                <a:ea typeface="Calibri" panose="020F0502020204030204" pitchFamily="34" charset="0"/>
              </a:rPr>
              <a:t>π</a:t>
            </a:r>
            <a:r>
              <a:rPr lang="it-IT" sz="3600">
                <a:solidFill>
                  <a:srgbClr val="202124"/>
                </a:solidFill>
                <a:effectLst/>
                <a:latin typeface="Calibri" panose="020F0502020204030204" pitchFamily="34" charset="0"/>
                <a:ea typeface="Calibri" panose="020F0502020204030204" pitchFamily="34" charset="0"/>
              </a:rPr>
              <a:t> </a:t>
            </a:r>
          </a:p>
          <a:p>
            <a:pPr algn="ctr">
              <a:lnSpc>
                <a:spcPct val="100000"/>
              </a:lnSpc>
            </a:pPr>
            <a:r>
              <a:rPr lang="it-IT" b="1" spc="-25">
                <a:solidFill>
                  <a:srgbClr val="000000"/>
                </a:solidFill>
                <a:latin typeface="Calibri" panose="020F0502020204030204" pitchFamily="34" charset="0"/>
                <a:ea typeface="Times New Roman" panose="02020603050405020304" pitchFamily="18" charset="0"/>
              </a:rPr>
              <a:t>nella musica</a:t>
            </a:r>
            <a:endParaRPr lang="it-IT" sz="3600" b="1" spc="-25">
              <a:solidFill>
                <a:srgbClr val="000000"/>
              </a:solidFill>
              <a:effectLst/>
              <a:latin typeface="Calibri" panose="020F0502020204030204" pitchFamily="34" charset="0"/>
              <a:ea typeface="Times New Roman" panose="02020603050405020304" pitchFamily="18" charset="0"/>
            </a:endParaRPr>
          </a:p>
        </p:txBody>
      </p:sp>
      <p:pic>
        <p:nvPicPr>
          <p:cNvPr id="6" name="Immagine 5">
            <a:extLst>
              <a:ext uri="{FF2B5EF4-FFF2-40B4-BE49-F238E27FC236}">
                <a16:creationId xmlns:a16="http://schemas.microsoft.com/office/drawing/2014/main" id="{14A4C8DE-83C2-4920-B932-987BDA2B60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137680" y="2380793"/>
            <a:ext cx="3240000" cy="3140526"/>
          </a:xfrm>
          <a:prstGeom prst="rect">
            <a:avLst/>
          </a:prstGeom>
          <a:noFill/>
        </p:spPr>
      </p:pic>
      <p:pic>
        <p:nvPicPr>
          <p:cNvPr id="2" name="Immagine 1">
            <a:extLst>
              <a:ext uri="{FF2B5EF4-FFF2-40B4-BE49-F238E27FC236}">
                <a16:creationId xmlns:a16="http://schemas.microsoft.com/office/drawing/2014/main" id="{F39D4606-C886-FB8A-3F1A-8EDABDC4B4FE}"/>
              </a:ext>
            </a:extLst>
          </p:cNvPr>
          <p:cNvPicPr>
            <a:picLocks noChangeAspect="1"/>
          </p:cNvPicPr>
          <p:nvPr/>
        </p:nvPicPr>
        <p:blipFill rotWithShape="1">
          <a:blip r:embed="rId5">
            <a:extLst>
              <a:ext uri="{28A0092B-C50C-407E-A947-70E740481C1C}">
                <a14:useLocalDpi xmlns:a14="http://schemas.microsoft.com/office/drawing/2010/main" val="0"/>
              </a:ext>
            </a:extLst>
          </a:blip>
          <a:srcRect l="27391" t="27892" r="28657" b="28448"/>
          <a:stretch/>
        </p:blipFill>
        <p:spPr bwMode="auto">
          <a:xfrm>
            <a:off x="3514234" y="2513649"/>
            <a:ext cx="7283096" cy="4068689"/>
          </a:xfrm>
          <a:prstGeom prst="rect">
            <a:avLst/>
          </a:prstGeom>
          <a:ln>
            <a:noFill/>
          </a:ln>
          <a:extLst>
            <a:ext uri="{53640926-AAD7-44D8-BBD7-CCE9431645EC}">
              <a14:shadowObscured xmlns:a14="http://schemas.microsoft.com/office/drawing/2010/main"/>
            </a:ext>
          </a:extLst>
        </p:spPr>
      </p:pic>
      <p:pic>
        <p:nvPicPr>
          <p:cNvPr id="7" name="onlymp3.to - Song from π! (Studio Version)-wM-x3pUcdeo-256k-1654137004732">
            <a:hlinkClick r:id="" action="ppaction://media"/>
            <a:extLst>
              <a:ext uri="{FF2B5EF4-FFF2-40B4-BE49-F238E27FC236}">
                <a16:creationId xmlns:a16="http://schemas.microsoft.com/office/drawing/2014/main" id="{65A9E42E-1F68-C74A-D0D3-3E83A8915E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53762" y="6094975"/>
            <a:ext cx="487363" cy="487363"/>
          </a:xfrm>
          <a:prstGeom prst="rect">
            <a:avLst/>
          </a:prstGeom>
        </p:spPr>
      </p:pic>
      <p:sp>
        <p:nvSpPr>
          <p:cNvPr id="5" name="Titolo 1">
            <a:extLst>
              <a:ext uri="{FF2B5EF4-FFF2-40B4-BE49-F238E27FC236}">
                <a16:creationId xmlns:a16="http://schemas.microsoft.com/office/drawing/2014/main" id="{5F90E4BE-3977-AA2B-EABB-86ADB2BA7093}"/>
              </a:ext>
            </a:extLst>
          </p:cNvPr>
          <p:cNvSpPr txBox="1">
            <a:spLocks/>
          </p:cNvSpPr>
          <p:nvPr/>
        </p:nvSpPr>
        <p:spPr>
          <a:xfrm>
            <a:off x="137680" y="5521319"/>
            <a:ext cx="3376554" cy="90121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it-IT" sz="2100" b="1">
                <a:solidFill>
                  <a:srgbClr val="002060"/>
                </a:solidFill>
                <a:hlinkClick r:id="rId7">
                  <a:extLst>
                    <a:ext uri="{A12FA001-AC4F-418D-AE19-62706E023703}">
                      <ahyp:hlinkClr xmlns:ahyp="http://schemas.microsoft.com/office/drawing/2018/hyperlinkcolor" val="tx"/>
                    </a:ext>
                  </a:extLst>
                </a:hlinkClick>
              </a:rPr>
              <a:t>https://youtu.be/wM-x3pUcdeo</a:t>
            </a:r>
            <a:br>
              <a:rPr lang="it-IT" b="1"/>
            </a:br>
            <a:endParaRPr lang="it-IT" b="1"/>
          </a:p>
        </p:txBody>
      </p:sp>
    </p:spTree>
    <p:extLst>
      <p:ext uri="{BB962C8B-B14F-4D97-AF65-F5344CB8AC3E}">
        <p14:creationId xmlns:p14="http://schemas.microsoft.com/office/powerpoint/2010/main" val="410351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4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0B86E807-19FA-4C27-A770-12F1B73B068E}"/>
              </a:ext>
            </a:extLst>
          </p:cNvPr>
          <p:cNvSpPr txBox="1">
            <a:spLocks/>
          </p:cNvSpPr>
          <p:nvPr/>
        </p:nvSpPr>
        <p:spPr>
          <a:xfrm>
            <a:off x="-265125" y="662129"/>
            <a:ext cx="3869269" cy="16223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lnSpc>
                <a:spcPct val="120000"/>
              </a:lnSpc>
            </a:pPr>
            <a:r>
              <a:rPr lang="it-IT" sz="3600" b="1" spc="-25">
                <a:solidFill>
                  <a:srgbClr val="000000"/>
                </a:solidFill>
                <a:effectLst/>
                <a:latin typeface="Calibri" panose="020F0502020204030204" pitchFamily="34" charset="0"/>
                <a:ea typeface="Times New Roman" panose="02020603050405020304" pitchFamily="18" charset="0"/>
              </a:rPr>
              <a:t>π </a:t>
            </a:r>
          </a:p>
          <a:p>
            <a:pPr algn="ctr">
              <a:lnSpc>
                <a:spcPct val="120000"/>
              </a:lnSpc>
            </a:pPr>
            <a:r>
              <a:rPr lang="it-IT" sz="2900" b="1" spc="-25">
                <a:solidFill>
                  <a:srgbClr val="000000"/>
                </a:solidFill>
                <a:effectLst/>
                <a:latin typeface="Calibri" panose="020F0502020204030204" pitchFamily="34" charset="0"/>
                <a:ea typeface="Times New Roman" panose="02020603050405020304" pitchFamily="18" charset="0"/>
              </a:rPr>
              <a:t>la sinuosità dei fiumi</a:t>
            </a:r>
            <a:endParaRPr lang="it-IT" sz="2900" b="1">
              <a:solidFill>
                <a:srgbClr val="002060"/>
              </a:solidFill>
              <a:latin typeface="Calibri" panose="020F0502020204030204" pitchFamily="34" charset="0"/>
              <a:cs typeface="Calibri" panose="020F0502020204030204" pitchFamily="34" charset="0"/>
            </a:endParaRPr>
          </a:p>
        </p:txBody>
      </p:sp>
      <p:pic>
        <p:nvPicPr>
          <p:cNvPr id="2" name="Immagine 1">
            <a:extLst>
              <a:ext uri="{FF2B5EF4-FFF2-40B4-BE49-F238E27FC236}">
                <a16:creationId xmlns:a16="http://schemas.microsoft.com/office/drawing/2014/main" id="{1A9033EB-ECB3-CEDE-D172-4641813FDC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84286" y="2676525"/>
            <a:ext cx="3170446" cy="3073108"/>
          </a:xfrm>
          <a:prstGeom prst="rect">
            <a:avLst/>
          </a:prstGeom>
          <a:noFill/>
        </p:spPr>
      </p:pic>
      <p:sp>
        <p:nvSpPr>
          <p:cNvPr id="3" name="CasellaDiTesto 2">
            <a:extLst>
              <a:ext uri="{FF2B5EF4-FFF2-40B4-BE49-F238E27FC236}">
                <a16:creationId xmlns:a16="http://schemas.microsoft.com/office/drawing/2014/main" id="{B7FD5A65-1654-28BE-B446-0DD57C3D9A55}"/>
              </a:ext>
            </a:extLst>
          </p:cNvPr>
          <p:cNvSpPr txBox="1"/>
          <p:nvPr/>
        </p:nvSpPr>
        <p:spPr>
          <a:xfrm>
            <a:off x="3569925" y="5593238"/>
            <a:ext cx="8098200" cy="1200329"/>
          </a:xfrm>
          <a:prstGeom prst="rect">
            <a:avLst/>
          </a:prstGeom>
          <a:noFill/>
        </p:spPr>
        <p:txBody>
          <a:bodyPr wrap="square" rtlCol="0">
            <a:spAutoFit/>
          </a:bodyPr>
          <a:lstStyle/>
          <a:p>
            <a:r>
              <a:rPr lang="it-IT" b="0" i="0">
                <a:effectLst/>
                <a:latin typeface="Calibri" panose="020F0502020204030204" pitchFamily="34" charset="0"/>
                <a:ea typeface="Calibri" panose="020F0502020204030204" pitchFamily="34" charset="0"/>
                <a:cs typeface="Calibri" panose="020F0502020204030204" pitchFamily="34" charset="0"/>
              </a:rPr>
              <a:t>Hans-Henrik Stolum, matematico e ricercatore dell'Università di Cambridge, dimostrò che π (pi greco, cioè 3,14...) è anche il valore a cui tende il rapporto tra la lunghezza effettiva di un fiume dalla sorgente alla foce e la sua lunghezza in linea d’aria.</a:t>
            </a:r>
            <a:r>
              <a:rPr lang="it-IT" sz="1800" spc="10">
                <a:solidFill>
                  <a:srgbClr val="1A1A1A"/>
                </a:solidFill>
                <a:effectLst/>
                <a:latin typeface="Calibri" panose="020F0502020204030204" pitchFamily="34" charset="0"/>
                <a:ea typeface="Calibri" panose="020F0502020204030204" pitchFamily="34" charset="0"/>
                <a:cs typeface="Calibri" panose="020F0502020204030204" pitchFamily="34" charset="0"/>
              </a:rPr>
              <a:t> In altre parole </a:t>
            </a:r>
            <a:r>
              <a:rPr lang="it-IT" sz="1800" b="1" spc="10">
                <a:solidFill>
                  <a:srgbClr val="1A1A1A"/>
                </a:solidFill>
                <a:effectLst/>
                <a:latin typeface="Calibri" panose="020F0502020204030204" pitchFamily="34" charset="0"/>
                <a:ea typeface="Calibri" panose="020F0502020204030204" pitchFamily="34" charset="0"/>
                <a:cs typeface="Calibri" panose="020F0502020204030204" pitchFamily="34" charset="0"/>
              </a:rPr>
              <a:t>la sinuosità media</a:t>
            </a:r>
            <a:r>
              <a:rPr lang="it-IT" sz="1800" spc="10">
                <a:solidFill>
                  <a:srgbClr val="1A1A1A"/>
                </a:solidFill>
                <a:effectLst/>
                <a:latin typeface="Calibri" panose="020F0502020204030204" pitchFamily="34" charset="0"/>
                <a:ea typeface="Calibri" panose="020F0502020204030204" pitchFamily="34" charset="0"/>
                <a:cs typeface="Calibri" panose="020F0502020204030204" pitchFamily="34" charset="0"/>
              </a:rPr>
              <a:t> di un fiume è molto vicina a 3,14</a:t>
            </a:r>
            <a:endParaRPr lang="it-IT">
              <a:latin typeface="Calibri" panose="020F0502020204030204" pitchFamily="34" charset="0"/>
              <a:ea typeface="Calibri" panose="020F0502020204030204" pitchFamily="34" charset="0"/>
              <a:cs typeface="Calibri" panose="020F0502020204030204" pitchFamily="34" charset="0"/>
            </a:endParaRPr>
          </a:p>
        </p:txBody>
      </p:sp>
      <p:pic>
        <p:nvPicPr>
          <p:cNvPr id="9" name="Immagine 8">
            <a:extLst>
              <a:ext uri="{FF2B5EF4-FFF2-40B4-BE49-F238E27FC236}">
                <a16:creationId xmlns:a16="http://schemas.microsoft.com/office/drawing/2014/main" id="{BEE64A56-13E7-365C-5FB6-7C59AB9BD4EA}"/>
              </a:ext>
            </a:extLst>
          </p:cNvPr>
          <p:cNvPicPr>
            <a:picLocks noChangeAspect="1"/>
          </p:cNvPicPr>
          <p:nvPr/>
        </p:nvPicPr>
        <p:blipFill>
          <a:blip r:embed="rId3"/>
          <a:stretch>
            <a:fillRect/>
          </a:stretch>
        </p:blipFill>
        <p:spPr>
          <a:xfrm>
            <a:off x="3604144" y="184864"/>
            <a:ext cx="7922267" cy="5284152"/>
          </a:xfrm>
          <a:prstGeom prst="rect">
            <a:avLst/>
          </a:prstGeom>
        </p:spPr>
      </p:pic>
      <p:cxnSp>
        <p:nvCxnSpPr>
          <p:cNvPr id="11" name="Connettore diritto 10">
            <a:extLst>
              <a:ext uri="{FF2B5EF4-FFF2-40B4-BE49-F238E27FC236}">
                <a16:creationId xmlns:a16="http://schemas.microsoft.com/office/drawing/2014/main" id="{597DD790-0857-D5CD-24F8-AA00C0DCB3FC}"/>
              </a:ext>
            </a:extLst>
          </p:cNvPr>
          <p:cNvCxnSpPr>
            <a:cxnSpLocks/>
          </p:cNvCxnSpPr>
          <p:nvPr/>
        </p:nvCxnSpPr>
        <p:spPr>
          <a:xfrm flipH="1" flipV="1">
            <a:off x="6181725" y="1340801"/>
            <a:ext cx="3248025" cy="3221674"/>
          </a:xfrm>
          <a:prstGeom prst="line">
            <a:avLst/>
          </a:prstGeom>
          <a:ln w="635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CasellaDiTesto 13">
            <a:extLst>
              <a:ext uri="{FF2B5EF4-FFF2-40B4-BE49-F238E27FC236}">
                <a16:creationId xmlns:a16="http://schemas.microsoft.com/office/drawing/2014/main" id="{8DA65386-24D8-CB02-D22E-2CC1AD6B81BF}"/>
              </a:ext>
            </a:extLst>
          </p:cNvPr>
          <p:cNvSpPr txBox="1"/>
          <p:nvPr/>
        </p:nvSpPr>
        <p:spPr>
          <a:xfrm>
            <a:off x="3569926" y="168575"/>
            <a:ext cx="7922267" cy="369332"/>
          </a:xfrm>
          <a:prstGeom prst="rect">
            <a:avLst/>
          </a:prstGeom>
          <a:noFill/>
        </p:spPr>
        <p:txBody>
          <a:bodyPr wrap="square" rtlCol="0">
            <a:spAutoFit/>
          </a:bodyPr>
          <a:lstStyle/>
          <a:p>
            <a:pPr algn="ctr"/>
            <a:r>
              <a:rPr lang="it-IT" b="0" i="0">
                <a:solidFill>
                  <a:schemeClr val="bg1"/>
                </a:solidFill>
                <a:effectLst/>
                <a:latin typeface="Calibri" panose="020F0502020204030204" pitchFamily="34" charset="0"/>
                <a:ea typeface="Calibri" panose="020F0502020204030204" pitchFamily="34" charset="0"/>
                <a:cs typeface="Calibri" panose="020F0502020204030204" pitchFamily="34" charset="0"/>
              </a:rPr>
              <a:t>il fiume Nilo visto dalla Stazione spaziale</a:t>
            </a:r>
            <a:endParaRPr lang="it-IT">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135118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D614F3D-9642-404E-956E-665DFB4BAB10}"/>
              </a:ext>
            </a:extLst>
          </p:cNvPr>
          <p:cNvSpPr>
            <a:spLocks noGrp="1"/>
          </p:cNvSpPr>
          <p:nvPr>
            <p:ph idx="1"/>
          </p:nvPr>
        </p:nvSpPr>
        <p:spPr>
          <a:xfrm>
            <a:off x="3604145" y="1695450"/>
            <a:ext cx="8035406" cy="3638550"/>
          </a:xfrm>
        </p:spPr>
        <p:txBody>
          <a:bodyPr>
            <a:normAutofit/>
          </a:bodyPr>
          <a:lstStyle/>
          <a:p>
            <a:pPr marL="0" indent="0" algn="l">
              <a:lnSpc>
                <a:spcPct val="150000"/>
              </a:lnSpc>
              <a:spcBef>
                <a:spcPts val="0"/>
              </a:spcBef>
              <a:buNone/>
            </a:pPr>
            <a:r>
              <a:rPr lang="it-IT" sz="2400" b="1" i="0">
                <a:solidFill>
                  <a:schemeClr val="tx1"/>
                </a:solidFill>
                <a:effectLst/>
                <a:latin typeface="Calibri" panose="020F0502020204030204" pitchFamily="34" charset="0"/>
                <a:cs typeface="Calibri" panose="020F0502020204030204" pitchFamily="34" charset="0"/>
              </a:rPr>
              <a:t>La scrittura vincolata </a:t>
            </a:r>
            <a:r>
              <a:rPr lang="it-IT" sz="2400" i="0">
                <a:solidFill>
                  <a:schemeClr val="tx1"/>
                </a:solidFill>
                <a:effectLst/>
                <a:latin typeface="Calibri" panose="020F0502020204030204" pitchFamily="34" charset="0"/>
                <a:cs typeface="Calibri" panose="020F0502020204030204" pitchFamily="34" charset="0"/>
              </a:rPr>
              <a:t>è una </a:t>
            </a:r>
            <a:r>
              <a:rPr lang="it-IT" sz="2400" i="0" u="none" strike="noStrike">
                <a:solidFill>
                  <a:schemeClr val="tx1"/>
                </a:solidFill>
                <a:effectLst/>
                <a:latin typeface="Calibri" panose="020F0502020204030204" pitchFamily="34" charset="0"/>
                <a:cs typeface="Calibri" panose="020F0502020204030204" pitchFamily="34" charset="0"/>
              </a:rPr>
              <a:t>tecnica letteraria</a:t>
            </a:r>
            <a:r>
              <a:rPr lang="it-IT" sz="2400" i="0">
                <a:solidFill>
                  <a:schemeClr val="tx1"/>
                </a:solidFill>
                <a:effectLst/>
                <a:latin typeface="Calibri" panose="020F0502020204030204" pitchFamily="34" charset="0"/>
                <a:cs typeface="Calibri" panose="020F0502020204030204" pitchFamily="34" charset="0"/>
              </a:rPr>
              <a:t> in cui lo scrittore è vincolato da una condizione che vieta determinate cose o impone uno schema. </a:t>
            </a:r>
          </a:p>
          <a:p>
            <a:pPr marL="0" indent="0" algn="l" rtl="0">
              <a:lnSpc>
                <a:spcPct val="150000"/>
              </a:lnSpc>
              <a:spcBef>
                <a:spcPts val="0"/>
              </a:spcBef>
              <a:buNone/>
            </a:pPr>
            <a:r>
              <a:rPr lang="it-IT" sz="2400" i="0">
                <a:solidFill>
                  <a:schemeClr val="tx1"/>
                </a:solidFill>
                <a:effectLst/>
                <a:latin typeface="Calibri" panose="020F0502020204030204" pitchFamily="34" charset="0"/>
                <a:cs typeface="Calibri" panose="020F0502020204030204" pitchFamily="34" charset="0"/>
              </a:rPr>
              <a:t>I vincoli sono molto comuni nella </a:t>
            </a:r>
            <a:r>
              <a:rPr lang="it-IT" sz="2400" i="0" u="none" strike="noStrike">
                <a:solidFill>
                  <a:schemeClr val="tx1"/>
                </a:solidFill>
                <a:effectLst/>
                <a:latin typeface="Calibri" panose="020F0502020204030204" pitchFamily="34" charset="0"/>
                <a:cs typeface="Calibri" panose="020F0502020204030204" pitchFamily="34" charset="0"/>
              </a:rPr>
              <a:t>poesia</a:t>
            </a:r>
            <a:r>
              <a:rPr lang="it-IT" sz="2400" i="0">
                <a:solidFill>
                  <a:schemeClr val="tx1"/>
                </a:solidFill>
                <a:effectLst/>
                <a:latin typeface="Calibri" panose="020F0502020204030204" pitchFamily="34" charset="0"/>
                <a:cs typeface="Calibri" panose="020F0502020204030204" pitchFamily="34" charset="0"/>
              </a:rPr>
              <a:t>, che spesso richiede allo scrittore di utilizzare una particolare forma in versi</a:t>
            </a:r>
            <a:r>
              <a:rPr lang="it-IT" sz="2400" i="0">
                <a:solidFill>
                  <a:srgbClr val="202122"/>
                </a:solidFill>
                <a:effectLst/>
                <a:latin typeface="Calibri" panose="020F0502020204030204" pitchFamily="34" charset="0"/>
                <a:cs typeface="Calibri" panose="020F0502020204030204" pitchFamily="34" charset="0"/>
              </a:rPr>
              <a:t>.</a:t>
            </a:r>
          </a:p>
          <a:p>
            <a:pPr marL="0" indent="0" algn="l" rtl="0">
              <a:lnSpc>
                <a:spcPct val="150000"/>
              </a:lnSpc>
              <a:spcBef>
                <a:spcPts val="0"/>
              </a:spcBef>
              <a:buNone/>
            </a:pPr>
            <a:endParaRPr lang="it-IT" sz="2400" i="0">
              <a:solidFill>
                <a:srgbClr val="202122"/>
              </a:solidFill>
              <a:effectLst/>
              <a:latin typeface="Calibri" panose="020F0502020204030204" pitchFamily="34" charset="0"/>
              <a:cs typeface="Calibri" panose="020F0502020204030204" pitchFamily="34" charset="0"/>
            </a:endParaRPr>
          </a:p>
          <a:p>
            <a:endParaRPr lang="it-IT"/>
          </a:p>
        </p:txBody>
      </p:sp>
      <p:sp>
        <p:nvSpPr>
          <p:cNvPr id="8" name="Titolo 1">
            <a:extLst>
              <a:ext uri="{FF2B5EF4-FFF2-40B4-BE49-F238E27FC236}">
                <a16:creationId xmlns:a16="http://schemas.microsoft.com/office/drawing/2014/main" id="{D7EC38F3-805E-476A-A17C-070344456E75}"/>
              </a:ext>
            </a:extLst>
          </p:cNvPr>
          <p:cNvSpPr txBox="1">
            <a:spLocks/>
          </p:cNvSpPr>
          <p:nvPr/>
        </p:nvSpPr>
        <p:spPr>
          <a:xfrm>
            <a:off x="-1" y="914401"/>
            <a:ext cx="3369330" cy="2088143"/>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lnSpc>
                <a:spcPct val="150000"/>
              </a:lnSpc>
            </a:pPr>
            <a:r>
              <a:rPr lang="it-IT" sz="3600" b="1" spc="-25">
                <a:solidFill>
                  <a:srgbClr val="000000"/>
                </a:solidFill>
                <a:effectLst/>
                <a:latin typeface="Calibri" panose="020F0502020204030204" pitchFamily="34" charset="0"/>
                <a:ea typeface="Times New Roman" panose="02020603050405020304" pitchFamily="18" charset="0"/>
              </a:rPr>
              <a:t>La scrittura</a:t>
            </a:r>
          </a:p>
          <a:p>
            <a:pPr algn="ctr">
              <a:lnSpc>
                <a:spcPct val="150000"/>
              </a:lnSpc>
            </a:pPr>
            <a:r>
              <a:rPr lang="it-IT" sz="3600" b="1" spc="-25">
                <a:solidFill>
                  <a:srgbClr val="000000"/>
                </a:solidFill>
                <a:effectLst/>
                <a:latin typeface="Calibri" panose="020F0502020204030204" pitchFamily="34" charset="0"/>
                <a:ea typeface="Times New Roman" panose="02020603050405020304" pitchFamily="18" charset="0"/>
              </a:rPr>
              <a:t>vincolata</a:t>
            </a:r>
          </a:p>
        </p:txBody>
      </p:sp>
      <p:sp>
        <p:nvSpPr>
          <p:cNvPr id="2" name="AutoShape 2" descr="Immagine titolata Use Constrained Writing to Send a Secret Message Step 4">
            <a:extLst>
              <a:ext uri="{FF2B5EF4-FFF2-40B4-BE49-F238E27FC236}">
                <a16:creationId xmlns:a16="http://schemas.microsoft.com/office/drawing/2014/main" id="{DE399C39-7A31-452E-8A97-4BCAA79AC2E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6" name="Immagine 5">
            <a:extLst>
              <a:ext uri="{FF2B5EF4-FFF2-40B4-BE49-F238E27FC236}">
                <a16:creationId xmlns:a16="http://schemas.microsoft.com/office/drawing/2014/main" id="{40E00CAD-7191-4F19-8224-A69B3A73B3E3}"/>
              </a:ext>
            </a:extLst>
          </p:cNvPr>
          <p:cNvPicPr>
            <a:picLocks noChangeAspect="1"/>
          </p:cNvPicPr>
          <p:nvPr/>
        </p:nvPicPr>
        <p:blipFill>
          <a:blip r:embed="rId2"/>
          <a:stretch>
            <a:fillRect/>
          </a:stretch>
        </p:blipFill>
        <p:spPr>
          <a:xfrm>
            <a:off x="-1" y="3855456"/>
            <a:ext cx="3369331" cy="2088144"/>
          </a:xfrm>
          <a:prstGeom prst="rect">
            <a:avLst/>
          </a:prstGeom>
          <a:ln w="25400">
            <a:solidFill>
              <a:srgbClr val="002060"/>
            </a:solidFill>
          </a:ln>
        </p:spPr>
      </p:pic>
    </p:spTree>
    <p:extLst>
      <p:ext uri="{BB962C8B-B14F-4D97-AF65-F5344CB8AC3E}">
        <p14:creationId xmlns:p14="http://schemas.microsoft.com/office/powerpoint/2010/main" val="32839374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D614F3D-9642-404E-956E-665DFB4BAB10}"/>
              </a:ext>
            </a:extLst>
          </p:cNvPr>
          <p:cNvSpPr>
            <a:spLocks noGrp="1"/>
          </p:cNvSpPr>
          <p:nvPr>
            <p:ph idx="1"/>
          </p:nvPr>
        </p:nvSpPr>
        <p:spPr>
          <a:xfrm>
            <a:off x="3548758" y="3282056"/>
            <a:ext cx="8217375" cy="2324101"/>
          </a:xfrm>
        </p:spPr>
        <p:txBody>
          <a:bodyPr>
            <a:normAutofit fontScale="92500"/>
          </a:bodyPr>
          <a:lstStyle/>
          <a:p>
            <a:pPr marL="0" indent="0" algn="l" fontAlgn="base">
              <a:lnSpc>
                <a:spcPct val="160000"/>
              </a:lnSpc>
              <a:spcBef>
                <a:spcPts val="0"/>
              </a:spcBef>
              <a:buNone/>
            </a:pPr>
            <a:r>
              <a:rPr lang="it-IT" sz="2400" b="1" i="1">
                <a:solidFill>
                  <a:srgbClr val="111111"/>
                </a:solidFill>
                <a:effectLst/>
                <a:latin typeface="Calibri" panose="020F0502020204030204" pitchFamily="34" charset="0"/>
                <a:cs typeface="Calibri" panose="020F0502020204030204" pitchFamily="34" charset="0"/>
              </a:rPr>
              <a:t>Un esempio:</a:t>
            </a:r>
          </a:p>
          <a:p>
            <a:pPr marL="0" indent="0" algn="l" fontAlgn="base">
              <a:lnSpc>
                <a:spcPct val="160000"/>
              </a:lnSpc>
              <a:spcBef>
                <a:spcPts val="0"/>
              </a:spcBef>
              <a:buNone/>
            </a:pPr>
            <a:r>
              <a:rPr lang="it-IT" sz="2400" b="1" i="1">
                <a:solidFill>
                  <a:srgbClr val="111111"/>
                </a:solidFill>
                <a:effectLst/>
                <a:latin typeface="Calibri" panose="020F0502020204030204" pitchFamily="34" charset="0"/>
                <a:cs typeface="Calibri" panose="020F0502020204030204" pitchFamily="34" charset="0"/>
              </a:rPr>
              <a:t>Ave o Roma o Madre gagliarda di latine virtù che tanto luminoso splendore prodiga spargesti con la tua saggezza.</a:t>
            </a:r>
            <a:endParaRPr lang="it-IT" sz="2400" b="0" i="0">
              <a:solidFill>
                <a:srgbClr val="111111"/>
              </a:solidFill>
              <a:effectLst/>
              <a:latin typeface="Calibri" panose="020F0502020204030204" pitchFamily="34" charset="0"/>
              <a:cs typeface="Calibri" panose="020F0502020204030204" pitchFamily="34" charset="0"/>
            </a:endParaRPr>
          </a:p>
          <a:p>
            <a:pPr marL="0" indent="0" algn="l" fontAlgn="base">
              <a:lnSpc>
                <a:spcPct val="160000"/>
              </a:lnSpc>
              <a:spcBef>
                <a:spcPts val="0"/>
              </a:spcBef>
              <a:buNone/>
            </a:pPr>
            <a:r>
              <a:rPr lang="it-IT" sz="2400" b="1" i="1">
                <a:solidFill>
                  <a:srgbClr val="111111"/>
                </a:solidFill>
                <a:effectLst/>
                <a:latin typeface="Calibri" panose="020F0502020204030204" pitchFamily="34" charset="0"/>
                <a:cs typeface="Calibri" panose="020F0502020204030204" pitchFamily="34" charset="0"/>
              </a:rPr>
              <a:t>Che n’ebbe d’utile Archimede da ustori vetri sua somma scoperta?</a:t>
            </a:r>
            <a:endParaRPr lang="it-IT" sz="2400" b="0" i="0">
              <a:solidFill>
                <a:srgbClr val="111111"/>
              </a:solidFill>
              <a:effectLst/>
              <a:latin typeface="Calibri" panose="020F0502020204030204" pitchFamily="34" charset="0"/>
              <a:cs typeface="Calibri" panose="020F0502020204030204" pitchFamily="34" charset="0"/>
            </a:endParaRPr>
          </a:p>
          <a:p>
            <a:endParaRPr lang="it-IT"/>
          </a:p>
        </p:txBody>
      </p:sp>
      <p:pic>
        <p:nvPicPr>
          <p:cNvPr id="7" name="Immagine 6">
            <a:extLst>
              <a:ext uri="{FF2B5EF4-FFF2-40B4-BE49-F238E27FC236}">
                <a16:creationId xmlns:a16="http://schemas.microsoft.com/office/drawing/2014/main" id="{DDC937FA-7098-413B-8C85-7D275F6E3B31}"/>
              </a:ext>
            </a:extLst>
          </p:cNvPr>
          <p:cNvPicPr>
            <a:picLocks noChangeAspect="1"/>
          </p:cNvPicPr>
          <p:nvPr/>
        </p:nvPicPr>
        <p:blipFill rotWithShape="1">
          <a:blip r:embed="rId2"/>
          <a:srcRect l="1166" t="11883" b="7915"/>
          <a:stretch/>
        </p:blipFill>
        <p:spPr>
          <a:xfrm>
            <a:off x="96790" y="5606157"/>
            <a:ext cx="11707444" cy="1044000"/>
          </a:xfrm>
          <a:prstGeom prst="rect">
            <a:avLst/>
          </a:prstGeom>
          <a:ln>
            <a:solidFill>
              <a:srgbClr val="002060"/>
            </a:solidFill>
          </a:ln>
        </p:spPr>
      </p:pic>
      <p:sp>
        <p:nvSpPr>
          <p:cNvPr id="5" name="Titolo 1">
            <a:extLst>
              <a:ext uri="{FF2B5EF4-FFF2-40B4-BE49-F238E27FC236}">
                <a16:creationId xmlns:a16="http://schemas.microsoft.com/office/drawing/2014/main" id="{AE3CBC7D-899A-4ACE-93C7-05A723972DB6}"/>
              </a:ext>
            </a:extLst>
          </p:cNvPr>
          <p:cNvSpPr txBox="1">
            <a:spLocks/>
          </p:cNvSpPr>
          <p:nvPr/>
        </p:nvSpPr>
        <p:spPr>
          <a:xfrm>
            <a:off x="96790" y="910619"/>
            <a:ext cx="3240000" cy="1044000"/>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lnSpc>
                <a:spcPct val="150000"/>
              </a:lnSpc>
            </a:pPr>
            <a:r>
              <a:rPr lang="it-IT" sz="3600" b="1" spc="-25">
                <a:solidFill>
                  <a:srgbClr val="000000"/>
                </a:solidFill>
                <a:effectLst/>
                <a:latin typeface="Calibri" panose="020F0502020204030204" pitchFamily="34" charset="0"/>
                <a:ea typeface="Times New Roman" panose="02020603050405020304" pitchFamily="18" charset="0"/>
              </a:rPr>
              <a:t>Pilish</a:t>
            </a:r>
          </a:p>
        </p:txBody>
      </p:sp>
      <p:pic>
        <p:nvPicPr>
          <p:cNvPr id="6" name="Immagine 5">
            <a:extLst>
              <a:ext uri="{FF2B5EF4-FFF2-40B4-BE49-F238E27FC236}">
                <a16:creationId xmlns:a16="http://schemas.microsoft.com/office/drawing/2014/main" id="{A9C53BD5-2A36-4F28-B4DF-519349930E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96790" y="2341806"/>
            <a:ext cx="3240000" cy="3140526"/>
          </a:xfrm>
          <a:prstGeom prst="rect">
            <a:avLst/>
          </a:prstGeom>
          <a:noFill/>
        </p:spPr>
      </p:pic>
      <p:sp>
        <p:nvSpPr>
          <p:cNvPr id="9" name="Segnaposto contenuto 2">
            <a:extLst>
              <a:ext uri="{FF2B5EF4-FFF2-40B4-BE49-F238E27FC236}">
                <a16:creationId xmlns:a16="http://schemas.microsoft.com/office/drawing/2014/main" id="{6AB3FD78-70A4-4658-B469-91B3E13B99C7}"/>
              </a:ext>
            </a:extLst>
          </p:cNvPr>
          <p:cNvSpPr txBox="1">
            <a:spLocks/>
          </p:cNvSpPr>
          <p:nvPr/>
        </p:nvSpPr>
        <p:spPr>
          <a:xfrm>
            <a:off x="3586859" y="138655"/>
            <a:ext cx="8141174" cy="3379707"/>
          </a:xfrm>
          <a:prstGeom prst="rect">
            <a:avLst/>
          </a:prstGeom>
        </p:spPr>
        <p:txBody>
          <a:bodyPr vert="horz" lIns="91440" tIns="45720" rIns="91440" bIns="45720" rtlCol="0" anchor="ctr">
            <a:normAutofit fontScale="77500" lnSpcReduction="2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nSpc>
                <a:spcPct val="120000"/>
              </a:lnSpc>
              <a:spcBef>
                <a:spcPts val="0"/>
              </a:spcBef>
              <a:buFont typeface="Wingdings 2" pitchFamily="18" charset="2"/>
              <a:buNone/>
            </a:pPr>
            <a:endParaRPr lang="it-IT" sz="2400" b="1">
              <a:solidFill>
                <a:srgbClr val="202122"/>
              </a:solidFill>
              <a:latin typeface="Calibri" panose="020F0502020204030204" pitchFamily="34" charset="0"/>
              <a:cs typeface="Calibri" panose="020F0502020204030204" pitchFamily="34" charset="0"/>
            </a:endParaRPr>
          </a:p>
          <a:p>
            <a:pPr marL="0" indent="0">
              <a:lnSpc>
                <a:spcPct val="170000"/>
              </a:lnSpc>
              <a:spcBef>
                <a:spcPts val="0"/>
              </a:spcBef>
              <a:buFont typeface="Wingdings 2" pitchFamily="18" charset="2"/>
              <a:buNone/>
            </a:pPr>
            <a:r>
              <a:rPr lang="it-IT" sz="2400" b="1">
                <a:solidFill>
                  <a:srgbClr val="202122"/>
                </a:solidFill>
                <a:latin typeface="Calibri" panose="020F0502020204030204" pitchFamily="34" charset="0"/>
                <a:cs typeface="Calibri" panose="020F0502020204030204" pitchFamily="34" charset="0"/>
              </a:rPr>
              <a:t>Pilish </a:t>
            </a:r>
            <a:r>
              <a:rPr lang="it-IT" sz="2400">
                <a:solidFill>
                  <a:srgbClr val="202122"/>
                </a:solidFill>
                <a:latin typeface="Calibri" panose="020F0502020204030204" pitchFamily="34" charset="0"/>
                <a:cs typeface="Calibri" panose="020F0502020204030204" pitchFamily="34" charset="0"/>
              </a:rPr>
              <a:t>è uno </a:t>
            </a:r>
            <a:r>
              <a:rPr lang="it-IT" sz="2400">
                <a:solidFill>
                  <a:schemeClr val="tx1"/>
                </a:solidFill>
                <a:latin typeface="Calibri" panose="020F0502020204030204" pitchFamily="34" charset="0"/>
                <a:cs typeface="Calibri" panose="020F0502020204030204" pitchFamily="34" charset="0"/>
              </a:rPr>
              <a:t>stile di scrittura vincolata </a:t>
            </a:r>
            <a:r>
              <a:rPr lang="it-IT" sz="2400">
                <a:solidFill>
                  <a:srgbClr val="202122"/>
                </a:solidFill>
                <a:latin typeface="Calibri" panose="020F0502020204030204" pitchFamily="34" charset="0"/>
                <a:cs typeface="Calibri" panose="020F0502020204030204" pitchFamily="34" charset="0"/>
              </a:rPr>
              <a:t>in cui le lunghezze delle parole consecutive corrispondono alle cifre del numero </a:t>
            </a:r>
            <a:r>
              <a:rPr lang="it-IT" sz="2400" i="1">
                <a:solidFill>
                  <a:schemeClr val="tx1"/>
                </a:solidFill>
                <a:latin typeface="Calibri" panose="020F0502020204030204" pitchFamily="34" charset="0"/>
                <a:cs typeface="Calibri" panose="020F0502020204030204" pitchFamily="34" charset="0"/>
              </a:rPr>
              <a:t>π</a:t>
            </a:r>
            <a:r>
              <a:rPr lang="it-IT" sz="2400">
                <a:solidFill>
                  <a:schemeClr val="tx1"/>
                </a:solidFill>
                <a:latin typeface="Calibri" panose="020F0502020204030204" pitchFamily="34" charset="0"/>
                <a:cs typeface="Calibri" panose="020F0502020204030204" pitchFamily="34" charset="0"/>
              </a:rPr>
              <a:t>.</a:t>
            </a:r>
          </a:p>
          <a:p>
            <a:pPr marL="0" indent="0">
              <a:lnSpc>
                <a:spcPct val="170000"/>
              </a:lnSpc>
              <a:spcBef>
                <a:spcPts val="0"/>
              </a:spcBef>
              <a:buNone/>
            </a:pPr>
            <a:r>
              <a:rPr lang="it-IT" sz="2400">
                <a:solidFill>
                  <a:srgbClr val="444444"/>
                </a:solidFill>
                <a:effectLst/>
                <a:latin typeface="Calibri" panose="020F0502020204030204" pitchFamily="34" charset="0"/>
                <a:ea typeface="Times New Roman" panose="02020603050405020304" pitchFamily="18" charset="0"/>
                <a:cs typeface="Calibri" panose="020F0502020204030204" pitchFamily="34" charset="0"/>
              </a:rPr>
              <a:t>Ecco l'unica regola: in Pilish, la lunghezza di ogni parola deve corrispondere al numero corrispondente nella sequenza di cifre di </a:t>
            </a:r>
            <a:r>
              <a:rPr lang="it-IT" sz="2400" i="1">
                <a:solidFill>
                  <a:schemeClr val="tx1"/>
                </a:solidFill>
                <a:latin typeface="Calibri" panose="020F0502020204030204" pitchFamily="34" charset="0"/>
                <a:cs typeface="Calibri" panose="020F0502020204030204" pitchFamily="34" charset="0"/>
              </a:rPr>
              <a:t>π</a:t>
            </a:r>
            <a:r>
              <a:rPr lang="it-IT" sz="2400" i="1">
                <a:solidFill>
                  <a:srgbClr val="444444"/>
                </a:solidFill>
                <a:latin typeface="Calibri" panose="020F0502020204030204" pitchFamily="34" charset="0"/>
                <a:cs typeface="Calibri" panose="020F0502020204030204" pitchFamily="34" charset="0"/>
              </a:rPr>
              <a:t>.</a:t>
            </a:r>
            <a:endParaRPr lang="it-IT" sz="2400">
              <a:solidFill>
                <a:srgbClr val="444444"/>
              </a:solidFill>
              <a:effectLst/>
              <a:latin typeface="Calibri" panose="020F0502020204030204" pitchFamily="34" charset="0"/>
              <a:ea typeface="Times New Roman" panose="02020603050405020304" pitchFamily="18" charset="0"/>
              <a:cs typeface="Calibri" panose="020F0502020204030204" pitchFamily="34" charset="0"/>
            </a:endParaRPr>
          </a:p>
          <a:p>
            <a:pPr marL="0" indent="0">
              <a:lnSpc>
                <a:spcPct val="170000"/>
              </a:lnSpc>
              <a:spcBef>
                <a:spcPts val="0"/>
              </a:spcBef>
              <a:buNone/>
            </a:pPr>
            <a:r>
              <a:rPr lang="it-IT" sz="2400">
                <a:solidFill>
                  <a:srgbClr val="444444"/>
                </a:solidFill>
                <a:effectLst/>
                <a:latin typeface="Calibri" panose="020F0502020204030204" pitchFamily="34" charset="0"/>
                <a:ea typeface="Times New Roman" panose="02020603050405020304" pitchFamily="18" charset="0"/>
                <a:cs typeface="Calibri" panose="020F0502020204030204" pitchFamily="34" charset="0"/>
              </a:rPr>
              <a:t>In altre parole, la prima parola deve essere lunga tre lettere, la seconda parola deve essere una, la terza parola quattro e così via all'infinito.</a:t>
            </a:r>
            <a:endParaRPr lang="it-IT" sz="2400">
              <a:effectLst/>
              <a:latin typeface="Calibri" panose="020F0502020204030204" pitchFamily="34" charset="0"/>
              <a:ea typeface="Times New Roman" panose="02020603050405020304" pitchFamily="18" charset="0"/>
              <a:cs typeface="Calibri" panose="020F0502020204030204" pitchFamily="34" charset="0"/>
            </a:endParaRPr>
          </a:p>
          <a:p>
            <a:pPr marL="0" indent="0">
              <a:lnSpc>
                <a:spcPct val="150000"/>
              </a:lnSpc>
              <a:spcBef>
                <a:spcPts val="0"/>
              </a:spcBef>
              <a:buFont typeface="Wingdings 2" pitchFamily="18" charset="2"/>
              <a:buNone/>
            </a:pPr>
            <a:r>
              <a:rPr lang="it-IT">
                <a:solidFill>
                  <a:schemeClr val="tx1"/>
                </a:solidFill>
                <a:latin typeface="Arial" panose="020B0604020202020204" pitchFamily="34" charset="0"/>
              </a:rPr>
              <a:t> </a:t>
            </a:r>
          </a:p>
          <a:p>
            <a:endParaRPr lang="it-IT"/>
          </a:p>
        </p:txBody>
      </p:sp>
    </p:spTree>
    <p:extLst>
      <p:ext uri="{BB962C8B-B14F-4D97-AF65-F5344CB8AC3E}">
        <p14:creationId xmlns:p14="http://schemas.microsoft.com/office/powerpoint/2010/main" val="29251525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0B86E807-19FA-4C27-A770-12F1B73B068E}"/>
              </a:ext>
            </a:extLst>
          </p:cNvPr>
          <p:cNvSpPr txBox="1">
            <a:spLocks/>
          </p:cNvSpPr>
          <p:nvPr/>
        </p:nvSpPr>
        <p:spPr>
          <a:xfrm>
            <a:off x="-265125" y="662129"/>
            <a:ext cx="3869269" cy="16223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lnSpc>
                <a:spcPct val="150000"/>
              </a:lnSpc>
            </a:pPr>
            <a:r>
              <a:rPr lang="it-IT" sz="3600" b="1" spc="-25">
                <a:solidFill>
                  <a:srgbClr val="000000"/>
                </a:solidFill>
                <a:effectLst/>
                <a:latin typeface="Calibri" panose="020F0502020204030204" pitchFamily="34" charset="0"/>
                <a:ea typeface="Times New Roman" panose="02020603050405020304" pitchFamily="18" charset="0"/>
              </a:rPr>
              <a:t>π </a:t>
            </a:r>
          </a:p>
          <a:p>
            <a:pPr algn="ctr">
              <a:lnSpc>
                <a:spcPct val="150000"/>
              </a:lnSpc>
            </a:pPr>
            <a:r>
              <a:rPr lang="it-IT" b="1" spc="-25">
                <a:solidFill>
                  <a:srgbClr val="000000"/>
                </a:solidFill>
                <a:latin typeface="Calibri" panose="020F0502020204030204" pitchFamily="34" charset="0"/>
                <a:ea typeface="Times New Roman" panose="02020603050405020304" pitchFamily="18" charset="0"/>
              </a:rPr>
              <a:t>n</a:t>
            </a:r>
            <a:r>
              <a:rPr lang="it-IT" sz="3600" b="1" spc="-25">
                <a:solidFill>
                  <a:srgbClr val="000000"/>
                </a:solidFill>
                <a:effectLst/>
                <a:latin typeface="Calibri" panose="020F0502020204030204" pitchFamily="34" charset="0"/>
                <a:ea typeface="Times New Roman" panose="02020603050405020304" pitchFamily="18" charset="0"/>
              </a:rPr>
              <a:t>ei francobolli</a:t>
            </a:r>
            <a:endParaRPr lang="it-IT" b="1">
              <a:solidFill>
                <a:srgbClr val="002060"/>
              </a:solidFill>
              <a:latin typeface="Calibri" panose="020F0502020204030204" pitchFamily="34" charset="0"/>
              <a:cs typeface="Calibri" panose="020F0502020204030204" pitchFamily="34" charset="0"/>
            </a:endParaRPr>
          </a:p>
        </p:txBody>
      </p:sp>
      <p:pic>
        <p:nvPicPr>
          <p:cNvPr id="2" name="Immagine 1">
            <a:extLst>
              <a:ext uri="{FF2B5EF4-FFF2-40B4-BE49-F238E27FC236}">
                <a16:creationId xmlns:a16="http://schemas.microsoft.com/office/drawing/2014/main" id="{1A9033EB-ECB3-CEDE-D172-4641813FDC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84286" y="2676525"/>
            <a:ext cx="3170446" cy="3073108"/>
          </a:xfrm>
          <a:prstGeom prst="rect">
            <a:avLst/>
          </a:prstGeom>
          <a:noFill/>
        </p:spPr>
      </p:pic>
      <p:pic>
        <p:nvPicPr>
          <p:cNvPr id="5" name="Immagine 4">
            <a:extLst>
              <a:ext uri="{FF2B5EF4-FFF2-40B4-BE49-F238E27FC236}">
                <a16:creationId xmlns:a16="http://schemas.microsoft.com/office/drawing/2014/main" id="{62F1A2E6-A8B2-27CB-3542-4EF3F7C47B89}"/>
              </a:ext>
            </a:extLst>
          </p:cNvPr>
          <p:cNvPicPr>
            <a:picLocks noChangeAspect="1"/>
          </p:cNvPicPr>
          <p:nvPr/>
        </p:nvPicPr>
        <p:blipFill rotWithShape="1">
          <a:blip r:embed="rId3">
            <a:extLst>
              <a:ext uri="{28A0092B-C50C-407E-A947-70E740481C1C}">
                <a14:useLocalDpi xmlns:a14="http://schemas.microsoft.com/office/drawing/2010/main" val="0"/>
              </a:ext>
            </a:extLst>
          </a:blip>
          <a:srcRect l="27703" t="27075" r="27576" b="20237"/>
          <a:stretch/>
        </p:blipFill>
        <p:spPr bwMode="auto">
          <a:xfrm>
            <a:off x="3604144" y="438150"/>
            <a:ext cx="8275739" cy="5484672"/>
          </a:xfrm>
          <a:prstGeom prst="rect">
            <a:avLst/>
          </a:prstGeom>
          <a:ln w="25400">
            <a:solidFill>
              <a:srgbClr val="002060"/>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395317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29DCC0B-338C-48F7-BA95-4D5A7DCD067B}"/>
              </a:ext>
            </a:extLst>
          </p:cNvPr>
          <p:cNvSpPr>
            <a:spLocks noGrp="1"/>
          </p:cNvSpPr>
          <p:nvPr>
            <p:ph idx="1"/>
          </p:nvPr>
        </p:nvSpPr>
        <p:spPr>
          <a:xfrm>
            <a:off x="3575713" y="696036"/>
            <a:ext cx="7717937" cy="5028984"/>
          </a:xfrm>
        </p:spPr>
        <p:txBody>
          <a:bodyPr>
            <a:normAutofit fontScale="32500" lnSpcReduction="20000"/>
          </a:bodyPr>
          <a:lstStyle/>
          <a:p>
            <a:pPr marL="0" indent="0" algn="l">
              <a:lnSpc>
                <a:spcPct val="120000"/>
              </a:lnSpc>
              <a:spcBef>
                <a:spcPts val="0"/>
              </a:spcBef>
              <a:buNone/>
            </a:pPr>
            <a:r>
              <a:rPr lang="it-IT" sz="5100" b="0" i="0">
                <a:solidFill>
                  <a:srgbClr val="222222"/>
                </a:solidFill>
                <a:effectLst/>
                <a:latin typeface="Calibri" panose="020F0502020204030204" pitchFamily="34" charset="0"/>
                <a:cs typeface="Calibri" panose="020F0502020204030204" pitchFamily="34" charset="0"/>
              </a:rPr>
              <a:t>A parte a scuola e nelle innumerevoli volte che ne ho fatto casualmente uso, mi sono imbattuto due volte nel PiGreco.</a:t>
            </a:r>
          </a:p>
          <a:p>
            <a:pPr marL="0" indent="0" algn="l">
              <a:lnSpc>
                <a:spcPct val="120000"/>
              </a:lnSpc>
              <a:spcBef>
                <a:spcPts val="0"/>
              </a:spcBef>
              <a:buNone/>
            </a:pPr>
            <a:r>
              <a:rPr lang="it-IT" sz="5100" b="0" i="0">
                <a:solidFill>
                  <a:srgbClr val="222222"/>
                </a:solidFill>
                <a:effectLst/>
                <a:latin typeface="Calibri" panose="020F0502020204030204" pitchFamily="34" charset="0"/>
                <a:cs typeface="Calibri" panose="020F0502020204030204" pitchFamily="34" charset="0"/>
              </a:rPr>
              <a:t>Una prima volta è stata nel periodo in cui programmavo (agli albori dell'informatica diffusa). Il Basic, in cui scrivevo, non prevedeva quel numero. Quindi bisognava creare una variabile (da usare come costante). Io avevo la (buona) abitudine di cominciare sempre i miei programmi con alcune righe di REM, tanto per scrivere il titolo del software, chi lo aveva scritto (io), cosa serviva e la versione. Subito dopo lasciavo una riga vuota e mi occupavo del PiGreco. Anzi del Pi come lo ho sempre individuato riservandogli un nome fisso fra le variabili. (Il Basic all'epoca non aveva bisogno di dichiarazioni per le variabili, ma solo del dimensionamento delle matrici se queste avevano più di una dimensione e/o più di 10 posti - anche le matrici le mettevo in quel punto del listato).</a:t>
            </a:r>
          </a:p>
          <a:p>
            <a:pPr marL="0" indent="0" algn="l">
              <a:lnSpc>
                <a:spcPct val="120000"/>
              </a:lnSpc>
              <a:spcBef>
                <a:spcPts val="0"/>
              </a:spcBef>
              <a:buNone/>
            </a:pPr>
            <a:r>
              <a:rPr lang="it-IT" sz="5100" b="0" i="0">
                <a:solidFill>
                  <a:srgbClr val="222222"/>
                </a:solidFill>
                <a:effectLst/>
                <a:latin typeface="Calibri" panose="020F0502020204030204" pitchFamily="34" charset="0"/>
                <a:cs typeface="Calibri" panose="020F0502020204030204" pitchFamily="34" charset="0"/>
              </a:rPr>
              <a:t>All'inizio usai il citato rapporto 355/113.</a:t>
            </a:r>
          </a:p>
          <a:p>
            <a:pPr marL="0" indent="0" algn="l">
              <a:lnSpc>
                <a:spcPct val="120000"/>
              </a:lnSpc>
              <a:spcBef>
                <a:spcPts val="0"/>
              </a:spcBef>
              <a:buNone/>
            </a:pPr>
            <a:r>
              <a:rPr lang="it-IT" sz="5100" b="0" i="0">
                <a:solidFill>
                  <a:srgbClr val="222222"/>
                </a:solidFill>
                <a:effectLst/>
                <a:latin typeface="Calibri" panose="020F0502020204030204" pitchFamily="34" charset="0"/>
                <a:cs typeface="Calibri" panose="020F0502020204030204" pitchFamily="34" charset="0"/>
              </a:rPr>
              <a:t>Il Basic (come la maggior parte dei linguaggi) lavora in radianti, mentre noi topografi in gradi centesimali (ne parleremo). Quindi il PiGreco mi era essenziale per le trasformazioni.</a:t>
            </a:r>
          </a:p>
          <a:p>
            <a:endParaRPr lang="it-IT"/>
          </a:p>
        </p:txBody>
      </p:sp>
      <p:sp>
        <p:nvSpPr>
          <p:cNvPr id="4" name="Titolo 1">
            <a:extLst>
              <a:ext uri="{FF2B5EF4-FFF2-40B4-BE49-F238E27FC236}">
                <a16:creationId xmlns:a16="http://schemas.microsoft.com/office/drawing/2014/main" id="{D1B0E668-325C-4B04-B4E8-5C6942B9EC6E}"/>
              </a:ext>
            </a:extLst>
          </p:cNvPr>
          <p:cNvSpPr txBox="1">
            <a:spLocks/>
          </p:cNvSpPr>
          <p:nvPr/>
        </p:nvSpPr>
        <p:spPr>
          <a:xfrm>
            <a:off x="0" y="4118194"/>
            <a:ext cx="3369330" cy="2088143"/>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lnSpc>
                <a:spcPct val="100000"/>
              </a:lnSpc>
            </a:pPr>
            <a:r>
              <a:rPr lang="it-IT" b="1" spc="-25">
                <a:solidFill>
                  <a:srgbClr val="000000"/>
                </a:solidFill>
                <a:latin typeface="Calibri" panose="020F0502020204030204" pitchFamily="34" charset="0"/>
                <a:ea typeface="Times New Roman" panose="02020603050405020304" pitchFamily="18" charset="0"/>
              </a:rPr>
              <a:t>Un’esperienza </a:t>
            </a:r>
          </a:p>
          <a:p>
            <a:pPr algn="ctr">
              <a:lnSpc>
                <a:spcPct val="100000"/>
              </a:lnSpc>
            </a:pPr>
            <a:r>
              <a:rPr lang="it-IT" sz="3600" b="1" spc="-25">
                <a:solidFill>
                  <a:srgbClr val="000000"/>
                </a:solidFill>
                <a:effectLst/>
                <a:latin typeface="Calibri" panose="020F0502020204030204" pitchFamily="34" charset="0"/>
                <a:ea typeface="Times New Roman" panose="02020603050405020304" pitchFamily="18" charset="0"/>
              </a:rPr>
              <a:t>di Giulio Salvador</a:t>
            </a:r>
          </a:p>
        </p:txBody>
      </p:sp>
      <p:pic>
        <p:nvPicPr>
          <p:cNvPr id="6" name="Immagine 5">
            <a:extLst>
              <a:ext uri="{FF2B5EF4-FFF2-40B4-BE49-F238E27FC236}">
                <a16:creationId xmlns:a16="http://schemas.microsoft.com/office/drawing/2014/main" id="{14A4C8DE-83C2-4920-B932-987BDA2B60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29330" y="866306"/>
            <a:ext cx="3240000" cy="3140526"/>
          </a:xfrm>
          <a:prstGeom prst="rect">
            <a:avLst/>
          </a:prstGeom>
          <a:noFill/>
        </p:spPr>
      </p:pic>
    </p:spTree>
    <p:extLst>
      <p:ext uri="{BB962C8B-B14F-4D97-AF65-F5344CB8AC3E}">
        <p14:creationId xmlns:p14="http://schemas.microsoft.com/office/powerpoint/2010/main" val="738234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29DCC0B-338C-48F7-BA95-4D5A7DCD067B}"/>
              </a:ext>
            </a:extLst>
          </p:cNvPr>
          <p:cNvSpPr>
            <a:spLocks noGrp="1"/>
          </p:cNvSpPr>
          <p:nvPr>
            <p:ph idx="1"/>
          </p:nvPr>
        </p:nvSpPr>
        <p:spPr>
          <a:xfrm>
            <a:off x="3575713" y="696036"/>
            <a:ext cx="7717937" cy="5028984"/>
          </a:xfrm>
        </p:spPr>
        <p:txBody>
          <a:bodyPr>
            <a:normAutofit fontScale="32500" lnSpcReduction="20000"/>
          </a:bodyPr>
          <a:lstStyle/>
          <a:p>
            <a:pPr marL="0" indent="0" algn="l">
              <a:lnSpc>
                <a:spcPct val="120000"/>
              </a:lnSpc>
              <a:spcBef>
                <a:spcPts val="0"/>
              </a:spcBef>
              <a:buNone/>
            </a:pPr>
            <a:r>
              <a:rPr lang="it-IT" sz="5100" b="0" i="0">
                <a:solidFill>
                  <a:srgbClr val="222222"/>
                </a:solidFill>
                <a:effectLst/>
                <a:latin typeface="Calibri" panose="020F0502020204030204" pitchFamily="34" charset="0"/>
                <a:cs typeface="Calibri" panose="020F0502020204030204" pitchFamily="34" charset="0"/>
              </a:rPr>
              <a:t>Però la mia estrazione trigonometrica ebbe il sopravvento, e da un certo momento usai il raffinato Pi=4*atan(1). Atan(1)=45° (50 gon per noi) e perciò è 1/4 dell'angolo piatto (180 e 200...). Ma un angolo piatto è PiGreco (in radianti) da cui la moltiplicazione per 4.</a:t>
            </a:r>
          </a:p>
          <a:p>
            <a:pPr marL="0" indent="0" algn="l">
              <a:lnSpc>
                <a:spcPct val="120000"/>
              </a:lnSpc>
              <a:spcBef>
                <a:spcPts val="0"/>
              </a:spcBef>
              <a:buNone/>
            </a:pPr>
            <a:r>
              <a:rPr lang="it-IT" sz="5100" b="0" i="0">
                <a:solidFill>
                  <a:srgbClr val="222222"/>
                </a:solidFill>
                <a:effectLst/>
                <a:latin typeface="Calibri" panose="020F0502020204030204" pitchFamily="34" charset="0"/>
                <a:cs typeface="Calibri" panose="020F0502020204030204" pitchFamily="34" charset="0"/>
              </a:rPr>
              <a:t>Non so cosa usino le calcolatrici per ricavare la costante che hanno in tastiera, ma verifico (io ho una Hewlett Packard 30S) che se uso il primo sistema e sottraggo il PiGreco fornito dalla tastiera rimango con una manciata di decimali (in decima posizione), mentre se uso il secondo la sottrazione dà zero.</a:t>
            </a:r>
          </a:p>
          <a:p>
            <a:pPr marL="0" indent="0" algn="l">
              <a:lnSpc>
                <a:spcPct val="120000"/>
              </a:lnSpc>
              <a:spcBef>
                <a:spcPts val="0"/>
              </a:spcBef>
              <a:buNone/>
            </a:pPr>
            <a:r>
              <a:rPr lang="it-IT" sz="5100" b="0" i="0">
                <a:solidFill>
                  <a:srgbClr val="222222"/>
                </a:solidFill>
                <a:effectLst/>
                <a:latin typeface="Calibri" panose="020F0502020204030204" pitchFamily="34" charset="0"/>
                <a:cs typeface="Calibri" panose="020F0502020204030204" pitchFamily="34" charset="0"/>
              </a:rPr>
              <a:t>La seconda volta è stato in una pratica comunissima in cantiere: quella della contabilità. La contabilità deve essere precisa all'ultima cifra (alla lira una volta, al centesimo adesso) e deve essere replicabile con una calcolatrice che faccia anche solo le 4 operazioni. Spesso (excel docet) il numero che ci mostrano non è arrotondato, ma lo è solo la sua visualizzazione (fare la prova: 10/3 = 3.33, ma 3.33*3=9.99, se mettiamo il tutto in excel vedremo che la somma delle tre caselle in cui si vede il valore 3.33 invece dà 10.00!). Ma questo riguarda i decimali, e se vuoi ne parleremo in futuro</a:t>
            </a:r>
          </a:p>
          <a:p>
            <a:endParaRPr lang="it-IT"/>
          </a:p>
        </p:txBody>
      </p:sp>
      <p:sp>
        <p:nvSpPr>
          <p:cNvPr id="4" name="Titolo 1">
            <a:extLst>
              <a:ext uri="{FF2B5EF4-FFF2-40B4-BE49-F238E27FC236}">
                <a16:creationId xmlns:a16="http://schemas.microsoft.com/office/drawing/2014/main" id="{CCA887B6-F394-4EB6-BED8-6B1932082548}"/>
              </a:ext>
            </a:extLst>
          </p:cNvPr>
          <p:cNvSpPr txBox="1">
            <a:spLocks/>
          </p:cNvSpPr>
          <p:nvPr/>
        </p:nvSpPr>
        <p:spPr>
          <a:xfrm>
            <a:off x="0" y="3955192"/>
            <a:ext cx="3369330" cy="2088143"/>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lnSpc>
                <a:spcPct val="100000"/>
              </a:lnSpc>
            </a:pPr>
            <a:r>
              <a:rPr lang="it-IT" b="1" spc="-25">
                <a:solidFill>
                  <a:srgbClr val="000000"/>
                </a:solidFill>
                <a:latin typeface="Calibri" panose="020F0502020204030204" pitchFamily="34" charset="0"/>
                <a:ea typeface="Times New Roman" panose="02020603050405020304" pitchFamily="18" charset="0"/>
              </a:rPr>
              <a:t>Un’esperienza </a:t>
            </a:r>
          </a:p>
          <a:p>
            <a:pPr algn="ctr">
              <a:lnSpc>
                <a:spcPct val="100000"/>
              </a:lnSpc>
            </a:pPr>
            <a:r>
              <a:rPr lang="it-IT" sz="3600" b="1" spc="-25">
                <a:solidFill>
                  <a:srgbClr val="000000"/>
                </a:solidFill>
                <a:effectLst/>
                <a:latin typeface="Calibri" panose="020F0502020204030204" pitchFamily="34" charset="0"/>
                <a:ea typeface="Times New Roman" panose="02020603050405020304" pitchFamily="18" charset="0"/>
              </a:rPr>
              <a:t>di Giulio Salvador</a:t>
            </a:r>
          </a:p>
        </p:txBody>
      </p:sp>
      <p:pic>
        <p:nvPicPr>
          <p:cNvPr id="5" name="Immagine 4">
            <a:extLst>
              <a:ext uri="{FF2B5EF4-FFF2-40B4-BE49-F238E27FC236}">
                <a16:creationId xmlns:a16="http://schemas.microsoft.com/office/drawing/2014/main" id="{4CD9C6F1-6D27-4610-9275-326BCE7ABF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64665" y="814665"/>
            <a:ext cx="3240000" cy="3140526"/>
          </a:xfrm>
          <a:prstGeom prst="rect">
            <a:avLst/>
          </a:prstGeom>
          <a:noFill/>
        </p:spPr>
      </p:pic>
    </p:spTree>
    <p:extLst>
      <p:ext uri="{BB962C8B-B14F-4D97-AF65-F5344CB8AC3E}">
        <p14:creationId xmlns:p14="http://schemas.microsoft.com/office/powerpoint/2010/main" val="3501669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CasellaDiTesto 12">
            <a:extLst>
              <a:ext uri="{FF2B5EF4-FFF2-40B4-BE49-F238E27FC236}">
                <a16:creationId xmlns:a16="http://schemas.microsoft.com/office/drawing/2014/main" id="{80103C47-4DE5-4306-AF31-EBACC9595ED0}"/>
              </a:ext>
            </a:extLst>
          </p:cNvPr>
          <p:cNvSpPr txBox="1"/>
          <p:nvPr/>
        </p:nvSpPr>
        <p:spPr>
          <a:xfrm>
            <a:off x="3532651" y="718459"/>
            <a:ext cx="8080310" cy="5016758"/>
          </a:xfrm>
          <a:prstGeom prst="rect">
            <a:avLst/>
          </a:prstGeom>
          <a:noFill/>
        </p:spPr>
        <p:txBody>
          <a:bodyPr wrap="square">
            <a:spAutoFit/>
          </a:bodyPr>
          <a:lstStyle/>
          <a:p>
            <a:pPr marL="0" indent="0" algn="just">
              <a:buNone/>
            </a:pPr>
            <a:r>
              <a:rPr lang="it-IT" sz="3200">
                <a:solidFill>
                  <a:srgbClr val="000000"/>
                </a:solidFill>
                <a:latin typeface="Calibri" panose="020F0502020204030204" pitchFamily="34" charset="0"/>
                <a:ea typeface="Times New Roman" panose="02020603050405020304" pitchFamily="18" charset="0"/>
              </a:rPr>
              <a:t>Il calendario della prima manifestazione prevedeva un corteo circolare attorno a uno degli edifici del museo e la vendita di torte alla frutta, decorate con le cifre decimali del pi greco (iniziativa dovuta al fatto che </a:t>
            </a:r>
            <a:r>
              <a:rPr lang="it-IT" sz="3200" i="1">
                <a:solidFill>
                  <a:srgbClr val="000000"/>
                </a:solidFill>
                <a:latin typeface="Calibri" panose="020F0502020204030204" pitchFamily="34" charset="0"/>
                <a:ea typeface="Times New Roman" panose="02020603050405020304" pitchFamily="18" charset="0"/>
              </a:rPr>
              <a:t>pi</a:t>
            </a:r>
            <a:r>
              <a:rPr lang="it-IT" sz="3200">
                <a:solidFill>
                  <a:srgbClr val="000000"/>
                </a:solidFill>
                <a:latin typeface="Calibri" panose="020F0502020204030204" pitchFamily="34" charset="0"/>
                <a:ea typeface="Times New Roman" panose="02020603050405020304" pitchFamily="18" charset="0"/>
              </a:rPr>
              <a:t>, in inglese, ha la stessa pronuncia di </a:t>
            </a:r>
            <a:r>
              <a:rPr lang="it-IT" sz="3200" i="1">
                <a:solidFill>
                  <a:srgbClr val="000000"/>
                </a:solidFill>
                <a:latin typeface="Calibri" panose="020F0502020204030204" pitchFamily="34" charset="0"/>
                <a:ea typeface="Times New Roman" panose="02020603050405020304" pitchFamily="18" charset="0"/>
              </a:rPr>
              <a:t>pie</a:t>
            </a:r>
            <a:r>
              <a:rPr lang="it-IT" sz="3200">
                <a:solidFill>
                  <a:srgbClr val="000000"/>
                </a:solidFill>
                <a:latin typeface="Calibri" panose="020F0502020204030204" pitchFamily="34" charset="0"/>
                <a:ea typeface="Times New Roman" panose="02020603050405020304" pitchFamily="18" charset="0"/>
              </a:rPr>
              <a:t>, una torta o crostata tipica dei paesi anglosassoni). Con gli anni, nei dipartimenti di matematica e in varie istituzioni nel mondo si coglie l'occasione per organizzare delle feste.</a:t>
            </a:r>
          </a:p>
        </p:txBody>
      </p:sp>
      <p:grpSp>
        <p:nvGrpSpPr>
          <p:cNvPr id="15" name="Gruppo 14">
            <a:extLst>
              <a:ext uri="{FF2B5EF4-FFF2-40B4-BE49-F238E27FC236}">
                <a16:creationId xmlns:a16="http://schemas.microsoft.com/office/drawing/2014/main" id="{ED7A989F-C918-4169-8947-97E0E44C99B2}"/>
              </a:ext>
            </a:extLst>
          </p:cNvPr>
          <p:cNvGrpSpPr/>
          <p:nvPr/>
        </p:nvGrpSpPr>
        <p:grpSpPr>
          <a:xfrm>
            <a:off x="156284" y="2341557"/>
            <a:ext cx="3172055" cy="2138472"/>
            <a:chOff x="156284" y="2341557"/>
            <a:chExt cx="3172055" cy="2138472"/>
          </a:xfrm>
        </p:grpSpPr>
        <p:pic>
          <p:nvPicPr>
            <p:cNvPr id="5" name="Immagine 4" descr="Numeri 3D in bianco e arancione">
              <a:extLst>
                <a:ext uri="{FF2B5EF4-FFF2-40B4-BE49-F238E27FC236}">
                  <a16:creationId xmlns:a16="http://schemas.microsoft.com/office/drawing/2014/main" id="{7301670D-AF50-4C0E-9A99-6686A6B6D64D}"/>
                </a:ext>
              </a:extLst>
            </p:cNvPr>
            <p:cNvPicPr>
              <a:picLocks noChangeAspect="1"/>
            </p:cNvPicPr>
            <p:nvPr/>
          </p:nvPicPr>
          <p:blipFill rotWithShape="1">
            <a:blip r:embed="rId2">
              <a:extLst>
                <a:ext uri="{28A0092B-C50C-407E-A947-70E740481C1C}">
                  <a14:useLocalDpi xmlns:a14="http://schemas.microsoft.com/office/drawing/2010/main" val="0"/>
                </a:ext>
              </a:extLst>
            </a:blip>
            <a:srcRect l="16558"/>
            <a:stretch/>
          </p:blipFill>
          <p:spPr>
            <a:xfrm>
              <a:off x="156284" y="2341557"/>
              <a:ext cx="3172055" cy="2138472"/>
            </a:xfrm>
            <a:prstGeom prst="rect">
              <a:avLst/>
            </a:prstGeom>
            <a:ln w="25400">
              <a:solidFill>
                <a:srgbClr val="002060"/>
              </a:solidFill>
            </a:ln>
          </p:spPr>
        </p:pic>
        <p:pic>
          <p:nvPicPr>
            <p:cNvPr id="11" name="Immagine 10">
              <a:extLst>
                <a:ext uri="{FF2B5EF4-FFF2-40B4-BE49-F238E27FC236}">
                  <a16:creationId xmlns:a16="http://schemas.microsoft.com/office/drawing/2014/main" id="{02D0DB6B-8A42-4808-9CF7-00747835BADA}"/>
                </a:ext>
              </a:extLst>
            </p:cNvPr>
            <p:cNvPicPr>
              <a:picLocks noChangeAspect="1"/>
            </p:cNvPicPr>
            <p:nvPr/>
          </p:nvPicPr>
          <p:blipFill>
            <a:blip r:embed="rId3"/>
            <a:stretch>
              <a:fillRect/>
            </a:stretch>
          </p:blipFill>
          <p:spPr>
            <a:xfrm>
              <a:off x="914720" y="2822943"/>
              <a:ext cx="1646063" cy="403895"/>
            </a:xfrm>
            <a:prstGeom prst="rect">
              <a:avLst/>
            </a:prstGeom>
            <a:ln w="12700">
              <a:solidFill>
                <a:srgbClr val="002060"/>
              </a:solidFill>
            </a:ln>
          </p:spPr>
        </p:pic>
      </p:grpSp>
      <p:pic>
        <p:nvPicPr>
          <p:cNvPr id="2" name="Immagine 1">
            <a:extLst>
              <a:ext uri="{FF2B5EF4-FFF2-40B4-BE49-F238E27FC236}">
                <a16:creationId xmlns:a16="http://schemas.microsoft.com/office/drawing/2014/main" id="{69221CEC-D003-B3C9-4C4E-EF90FE0D533D}"/>
              </a:ext>
            </a:extLst>
          </p:cNvPr>
          <p:cNvPicPr>
            <a:picLocks noChangeAspect="1"/>
          </p:cNvPicPr>
          <p:nvPr/>
        </p:nvPicPr>
        <p:blipFill>
          <a:blip r:embed="rId4"/>
          <a:stretch>
            <a:fillRect/>
          </a:stretch>
        </p:blipFill>
        <p:spPr>
          <a:xfrm>
            <a:off x="278053" y="1140470"/>
            <a:ext cx="2919396" cy="504000"/>
          </a:xfrm>
          <a:prstGeom prst="rect">
            <a:avLst/>
          </a:prstGeom>
          <a:ln w="25400">
            <a:noFill/>
          </a:ln>
        </p:spPr>
      </p:pic>
    </p:spTree>
    <p:extLst>
      <p:ext uri="{BB962C8B-B14F-4D97-AF65-F5344CB8AC3E}">
        <p14:creationId xmlns:p14="http://schemas.microsoft.com/office/powerpoint/2010/main" val="2919411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CasellaDiTesto 12">
            <a:extLst>
              <a:ext uri="{FF2B5EF4-FFF2-40B4-BE49-F238E27FC236}">
                <a16:creationId xmlns:a16="http://schemas.microsoft.com/office/drawing/2014/main" id="{80103C47-4DE5-4306-AF31-EBACC9595ED0}"/>
              </a:ext>
            </a:extLst>
          </p:cNvPr>
          <p:cNvSpPr txBox="1"/>
          <p:nvPr/>
        </p:nvSpPr>
        <p:spPr>
          <a:xfrm>
            <a:off x="3524242" y="1392470"/>
            <a:ext cx="8080310" cy="4031873"/>
          </a:xfrm>
          <a:prstGeom prst="rect">
            <a:avLst/>
          </a:prstGeom>
          <a:noFill/>
        </p:spPr>
        <p:txBody>
          <a:bodyPr wrap="square">
            <a:spAutoFit/>
          </a:bodyPr>
          <a:lstStyle/>
          <a:p>
            <a:r>
              <a:rPr lang="it-IT" sz="3200" b="1" i="1">
                <a:latin typeface="Calibri" panose="020F0502020204030204" pitchFamily="34" charset="0"/>
                <a:ea typeface="Times New Roman" panose="02020603050405020304" pitchFamily="18" charset="0"/>
                <a:cs typeface="Calibri" panose="020F0502020204030204" pitchFamily="34" charset="0"/>
              </a:rPr>
              <a:t>Perché si festeggia il Pi Greco Day? </a:t>
            </a:r>
          </a:p>
          <a:p>
            <a:r>
              <a:rPr lang="it-IT" sz="3200">
                <a:latin typeface="Calibri" panose="020F0502020204030204" pitchFamily="34" charset="0"/>
                <a:ea typeface="Times New Roman" panose="02020603050405020304" pitchFamily="18" charset="0"/>
                <a:cs typeface="Calibri" panose="020F0502020204030204" pitchFamily="34" charset="0"/>
              </a:rPr>
              <a:t>L’obiettivo è quello di </a:t>
            </a:r>
            <a:r>
              <a:rPr lang="it-IT" sz="3200">
                <a:latin typeface="Calibri" panose="020F0502020204030204" pitchFamily="34" charset="0"/>
                <a:ea typeface="Calibri" panose="020F0502020204030204" pitchFamily="34" charset="0"/>
                <a:cs typeface="Calibri" panose="020F0502020204030204" pitchFamily="34" charset="0"/>
              </a:rPr>
              <a:t>promuovere la cultura scientifica ed avvicinare un pubblico più ampio, anche non specialistico, ai numeri attraverso momenti divulgativi, conferenze teatralizzate, laboratori ed attività didattiche per le scuole.</a:t>
            </a:r>
          </a:p>
          <a:p>
            <a:r>
              <a:rPr lang="it-IT" sz="3200">
                <a:latin typeface="Calibri" panose="020F0502020204030204" pitchFamily="34" charset="0"/>
                <a:ea typeface="Times New Roman" panose="02020603050405020304" pitchFamily="18" charset="0"/>
                <a:cs typeface="Calibri" panose="020F0502020204030204" pitchFamily="34" charset="0"/>
              </a:rPr>
              <a:t>Inoltre la data coincide con il compleanno di Albert Einstein</a:t>
            </a:r>
            <a:r>
              <a:rPr lang="it-IT" sz="2400">
                <a:latin typeface="Calibri" panose="020F0502020204030204" pitchFamily="34" charset="0"/>
                <a:ea typeface="Times New Roman" panose="02020603050405020304" pitchFamily="18" charset="0"/>
                <a:cs typeface="Calibri" panose="020F0502020204030204" pitchFamily="34" charset="0"/>
              </a:rPr>
              <a:t>.</a:t>
            </a:r>
            <a:endParaRPr lang="it-IT" sz="240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5" name="Gruppo 14">
            <a:extLst>
              <a:ext uri="{FF2B5EF4-FFF2-40B4-BE49-F238E27FC236}">
                <a16:creationId xmlns:a16="http://schemas.microsoft.com/office/drawing/2014/main" id="{ED7A989F-C918-4169-8947-97E0E44C99B2}"/>
              </a:ext>
            </a:extLst>
          </p:cNvPr>
          <p:cNvGrpSpPr/>
          <p:nvPr/>
        </p:nvGrpSpPr>
        <p:grpSpPr>
          <a:xfrm>
            <a:off x="156284" y="2341557"/>
            <a:ext cx="3172055" cy="2138472"/>
            <a:chOff x="156284" y="2341557"/>
            <a:chExt cx="3172055" cy="2138472"/>
          </a:xfrm>
        </p:grpSpPr>
        <p:pic>
          <p:nvPicPr>
            <p:cNvPr id="5" name="Immagine 4" descr="Numeri 3D in bianco e arancione">
              <a:extLst>
                <a:ext uri="{FF2B5EF4-FFF2-40B4-BE49-F238E27FC236}">
                  <a16:creationId xmlns:a16="http://schemas.microsoft.com/office/drawing/2014/main" id="{7301670D-AF50-4C0E-9A99-6686A6B6D64D}"/>
                </a:ext>
              </a:extLst>
            </p:cNvPr>
            <p:cNvPicPr>
              <a:picLocks noChangeAspect="1"/>
            </p:cNvPicPr>
            <p:nvPr/>
          </p:nvPicPr>
          <p:blipFill rotWithShape="1">
            <a:blip r:embed="rId2">
              <a:extLst>
                <a:ext uri="{28A0092B-C50C-407E-A947-70E740481C1C}">
                  <a14:useLocalDpi xmlns:a14="http://schemas.microsoft.com/office/drawing/2010/main" val="0"/>
                </a:ext>
              </a:extLst>
            </a:blip>
            <a:srcRect l="16558"/>
            <a:stretch/>
          </p:blipFill>
          <p:spPr>
            <a:xfrm>
              <a:off x="156284" y="2341557"/>
              <a:ext cx="3172055" cy="2138472"/>
            </a:xfrm>
            <a:prstGeom prst="rect">
              <a:avLst/>
            </a:prstGeom>
            <a:ln w="25400">
              <a:solidFill>
                <a:srgbClr val="002060"/>
              </a:solidFill>
            </a:ln>
          </p:spPr>
        </p:pic>
        <p:pic>
          <p:nvPicPr>
            <p:cNvPr id="11" name="Immagine 10">
              <a:extLst>
                <a:ext uri="{FF2B5EF4-FFF2-40B4-BE49-F238E27FC236}">
                  <a16:creationId xmlns:a16="http://schemas.microsoft.com/office/drawing/2014/main" id="{02D0DB6B-8A42-4808-9CF7-00747835BADA}"/>
                </a:ext>
              </a:extLst>
            </p:cNvPr>
            <p:cNvPicPr>
              <a:picLocks noChangeAspect="1"/>
            </p:cNvPicPr>
            <p:nvPr/>
          </p:nvPicPr>
          <p:blipFill>
            <a:blip r:embed="rId3"/>
            <a:stretch>
              <a:fillRect/>
            </a:stretch>
          </p:blipFill>
          <p:spPr>
            <a:xfrm>
              <a:off x="914720" y="2822943"/>
              <a:ext cx="1646063" cy="403895"/>
            </a:xfrm>
            <a:prstGeom prst="rect">
              <a:avLst/>
            </a:prstGeom>
            <a:ln w="12700">
              <a:solidFill>
                <a:srgbClr val="002060"/>
              </a:solidFill>
            </a:ln>
          </p:spPr>
        </p:pic>
      </p:grpSp>
      <p:pic>
        <p:nvPicPr>
          <p:cNvPr id="2" name="Immagine 1">
            <a:extLst>
              <a:ext uri="{FF2B5EF4-FFF2-40B4-BE49-F238E27FC236}">
                <a16:creationId xmlns:a16="http://schemas.microsoft.com/office/drawing/2014/main" id="{E2DD297C-658B-96DD-A468-74CCFB4FD161}"/>
              </a:ext>
            </a:extLst>
          </p:cNvPr>
          <p:cNvPicPr>
            <a:picLocks noChangeAspect="1"/>
          </p:cNvPicPr>
          <p:nvPr/>
        </p:nvPicPr>
        <p:blipFill>
          <a:blip r:embed="rId4"/>
          <a:stretch>
            <a:fillRect/>
          </a:stretch>
        </p:blipFill>
        <p:spPr>
          <a:xfrm>
            <a:off x="278053" y="1140470"/>
            <a:ext cx="2919396" cy="504000"/>
          </a:xfrm>
          <a:prstGeom prst="rect">
            <a:avLst/>
          </a:prstGeom>
          <a:ln w="25400">
            <a:noFill/>
          </a:ln>
        </p:spPr>
      </p:pic>
    </p:spTree>
    <p:extLst>
      <p:ext uri="{BB962C8B-B14F-4D97-AF65-F5344CB8AC3E}">
        <p14:creationId xmlns:p14="http://schemas.microsoft.com/office/powerpoint/2010/main" val="3496836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EDA50A7B-B3C6-4387-A1CF-A14E2CE236A6}"/>
              </a:ext>
            </a:extLst>
          </p:cNvPr>
          <p:cNvSpPr>
            <a:spLocks noGrp="1"/>
          </p:cNvSpPr>
          <p:nvPr>
            <p:ph type="title"/>
          </p:nvPr>
        </p:nvSpPr>
        <p:spPr>
          <a:xfrm>
            <a:off x="81328" y="794027"/>
            <a:ext cx="3424335" cy="1622321"/>
          </a:xfrm>
        </p:spPr>
        <p:txBody>
          <a:bodyPr>
            <a:normAutofit fontScale="90000"/>
          </a:bodyPr>
          <a:lstStyle/>
          <a:p>
            <a:pPr algn="ctr"/>
            <a:r>
              <a:rPr lang="it-IT" sz="5400" b="1">
                <a:solidFill>
                  <a:srgbClr val="002060"/>
                </a:solidFill>
                <a:latin typeface="Calibri" panose="020F0502020204030204" pitchFamily="34" charset="0"/>
                <a:ea typeface="Times New Roman" panose="02020603050405020304" pitchFamily="18" charset="0"/>
                <a:cs typeface="Calibri" panose="020F0502020204030204" pitchFamily="34" charset="0"/>
              </a:rPr>
              <a:t>π</a:t>
            </a:r>
            <a:br>
              <a:rPr lang="it-IT" sz="3600" b="1">
                <a:solidFill>
                  <a:srgbClr val="002060"/>
                </a:solidFill>
                <a:latin typeface="Calibri" panose="020F0502020204030204" pitchFamily="34" charset="0"/>
                <a:ea typeface="Times New Roman" panose="02020603050405020304" pitchFamily="18" charset="0"/>
                <a:cs typeface="Calibri" panose="020F0502020204030204" pitchFamily="34" charset="0"/>
              </a:rPr>
            </a:br>
            <a:r>
              <a:rPr lang="it-IT" sz="3600" b="1">
                <a:solidFill>
                  <a:srgbClr val="002060"/>
                </a:solidFill>
                <a:latin typeface="Calibri" panose="020F0502020204030204" pitchFamily="34" charset="0"/>
                <a:ea typeface="Times New Roman" panose="02020603050405020304" pitchFamily="18" charset="0"/>
                <a:cs typeface="Calibri" panose="020F0502020204030204" pitchFamily="34" charset="0"/>
              </a:rPr>
              <a:t>perché questo nome</a:t>
            </a:r>
            <a:endParaRPr lang="it-IT" b="1">
              <a:solidFill>
                <a:srgbClr val="002060"/>
              </a:solidFill>
              <a:latin typeface="Calibri" panose="020F0502020204030204" pitchFamily="34" charset="0"/>
              <a:cs typeface="Calibri" panose="020F0502020204030204" pitchFamily="34" charset="0"/>
            </a:endParaRPr>
          </a:p>
        </p:txBody>
      </p:sp>
      <p:sp>
        <p:nvSpPr>
          <p:cNvPr id="7" name="Segnaposto contenuto 2">
            <a:extLst>
              <a:ext uri="{FF2B5EF4-FFF2-40B4-BE49-F238E27FC236}">
                <a16:creationId xmlns:a16="http://schemas.microsoft.com/office/drawing/2014/main" id="{A5BDDB8D-C949-4889-9670-ECF2942137FB}"/>
              </a:ext>
            </a:extLst>
          </p:cNvPr>
          <p:cNvSpPr txBox="1">
            <a:spLocks/>
          </p:cNvSpPr>
          <p:nvPr/>
        </p:nvSpPr>
        <p:spPr>
          <a:xfrm>
            <a:off x="3505663" y="1490456"/>
            <a:ext cx="7772400" cy="3877087"/>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nSpc>
                <a:spcPct val="100000"/>
              </a:lnSpc>
              <a:spcBef>
                <a:spcPts val="0"/>
              </a:spcBef>
              <a:buNone/>
            </a:pPr>
            <a:r>
              <a:rPr lang="it-IT" sz="2800">
                <a:solidFill>
                  <a:srgbClr val="202124"/>
                </a:solidFill>
                <a:effectLst/>
                <a:latin typeface="Calibri" panose="020F0502020204030204" pitchFamily="34" charset="0"/>
                <a:ea typeface="Calibri" panose="020F0502020204030204" pitchFamily="34" charset="0"/>
              </a:rPr>
              <a:t>Il simbolo </a:t>
            </a:r>
            <a:r>
              <a:rPr lang="it-IT" sz="3600" b="1">
                <a:solidFill>
                  <a:srgbClr val="202124"/>
                </a:solidFill>
                <a:effectLst/>
                <a:latin typeface="Calibri" panose="020F0502020204030204" pitchFamily="34" charset="0"/>
                <a:ea typeface="Calibri" panose="020F0502020204030204" pitchFamily="34" charset="0"/>
              </a:rPr>
              <a:t>π</a:t>
            </a:r>
            <a:r>
              <a:rPr lang="it-IT" sz="2800">
                <a:solidFill>
                  <a:srgbClr val="202124"/>
                </a:solidFill>
                <a:effectLst/>
                <a:latin typeface="Calibri" panose="020F0502020204030204" pitchFamily="34" charset="0"/>
                <a:ea typeface="Calibri" panose="020F0502020204030204" pitchFamily="34" charset="0"/>
              </a:rPr>
              <a:t> è stato introdotto nel 1706 dal matematico William Jones, ma è diventato di uso comune grazie ad </a:t>
            </a:r>
            <a:r>
              <a:rPr lang="it-IT" sz="2800" b="1">
                <a:solidFill>
                  <a:srgbClr val="202124"/>
                </a:solidFill>
                <a:effectLst/>
                <a:latin typeface="Calibri" panose="020F0502020204030204" pitchFamily="34" charset="0"/>
                <a:ea typeface="Calibri" panose="020F0502020204030204" pitchFamily="34" charset="0"/>
              </a:rPr>
              <a:t>Eulero</a:t>
            </a:r>
            <a:r>
              <a:rPr lang="it-IT" sz="2800">
                <a:solidFill>
                  <a:srgbClr val="202124"/>
                </a:solidFill>
                <a:effectLst/>
                <a:latin typeface="Calibri" panose="020F0502020204030204" pitchFamily="34" charset="0"/>
                <a:ea typeface="Calibri" panose="020F0502020204030204" pitchFamily="34" charset="0"/>
              </a:rPr>
              <a:t>. </a:t>
            </a:r>
          </a:p>
          <a:p>
            <a:pPr marL="0" indent="0">
              <a:lnSpc>
                <a:spcPct val="100000"/>
              </a:lnSpc>
              <a:spcBef>
                <a:spcPts val="0"/>
              </a:spcBef>
              <a:buNone/>
            </a:pPr>
            <a:r>
              <a:rPr lang="it-IT" sz="2800">
                <a:solidFill>
                  <a:srgbClr val="202124"/>
                </a:solidFill>
                <a:effectLst/>
                <a:latin typeface="Calibri" panose="020F0502020204030204" pitchFamily="34" charset="0"/>
                <a:ea typeface="Calibri" panose="020F0502020204030204" pitchFamily="34" charset="0"/>
              </a:rPr>
              <a:t>E’ la prima  lettera di </a:t>
            </a:r>
            <a:r>
              <a:rPr lang="it-IT" sz="3600">
                <a:solidFill>
                  <a:srgbClr val="202124"/>
                </a:solidFill>
                <a:effectLst/>
                <a:latin typeface="Calibri" panose="020F0502020204030204" pitchFamily="34" charset="0"/>
                <a:ea typeface="Calibri" panose="020F0502020204030204" pitchFamily="34" charset="0"/>
              </a:rPr>
              <a:t>π</a:t>
            </a:r>
            <a:r>
              <a:rPr lang="it-IT" sz="2800">
                <a:solidFill>
                  <a:srgbClr val="202124"/>
                </a:solidFill>
                <a:effectLst/>
                <a:latin typeface="Calibri" panose="020F0502020204030204" pitchFamily="34" charset="0"/>
                <a:ea typeface="Calibri" panose="020F0502020204030204" pitchFamily="34" charset="0"/>
              </a:rPr>
              <a:t>ερίμετρος (perimetros), che significa «misura attorno» in greco.</a:t>
            </a:r>
          </a:p>
          <a:p>
            <a:pPr marL="0" indent="0">
              <a:lnSpc>
                <a:spcPct val="100000"/>
              </a:lnSpc>
              <a:spcBef>
                <a:spcPts val="0"/>
              </a:spcBef>
              <a:buNone/>
            </a:pPr>
            <a:r>
              <a:rPr lang="it-IT" sz="2800">
                <a:solidFill>
                  <a:srgbClr val="202124"/>
                </a:solidFill>
                <a:latin typeface="Calibri" panose="020F0502020204030204" pitchFamily="34" charset="0"/>
                <a:ea typeface="Calibri" panose="020F0502020204030204" pitchFamily="34" charset="0"/>
              </a:rPr>
              <a:t>Forse il nome ricorda anche </a:t>
            </a:r>
            <a:r>
              <a:rPr lang="it-IT" sz="2800">
                <a:solidFill>
                  <a:srgbClr val="040C28"/>
                </a:solidFill>
                <a:effectLst/>
                <a:latin typeface="Calibri" panose="020F0502020204030204" pitchFamily="34" charset="0"/>
                <a:ea typeface="Calibri" panose="020F0502020204030204" pitchFamily="34" charset="0"/>
              </a:rPr>
              <a:t>Pitagora (Pi</a:t>
            </a:r>
            <a:r>
              <a:rPr lang="it-IT" sz="1800">
                <a:solidFill>
                  <a:srgbClr val="040C28"/>
                </a:solidFill>
                <a:effectLst/>
                <a:latin typeface="Calibri" panose="020F0502020204030204" pitchFamily="34" charset="0"/>
                <a:ea typeface="Calibri" panose="020F0502020204030204" pitchFamily="34" charset="0"/>
              </a:rPr>
              <a:t>).</a:t>
            </a:r>
            <a:endParaRPr lang="en-US" sz="1800">
              <a:solidFill>
                <a:srgbClr val="FFFFFF"/>
              </a:solidFill>
            </a:endParaRPr>
          </a:p>
        </p:txBody>
      </p:sp>
      <p:pic>
        <p:nvPicPr>
          <p:cNvPr id="9" name="Immagine 8">
            <a:extLst>
              <a:ext uri="{FF2B5EF4-FFF2-40B4-BE49-F238E27FC236}">
                <a16:creationId xmlns:a16="http://schemas.microsoft.com/office/drawing/2014/main" id="{EBC40F3C-6B0C-472E-9DCA-7B3FC60999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81328" y="2800350"/>
            <a:ext cx="3170446" cy="3073108"/>
          </a:xfrm>
          <a:prstGeom prst="rect">
            <a:avLst/>
          </a:prstGeom>
          <a:noFill/>
        </p:spPr>
      </p:pic>
    </p:spTree>
    <p:extLst>
      <p:ext uri="{BB962C8B-B14F-4D97-AF65-F5344CB8AC3E}">
        <p14:creationId xmlns:p14="http://schemas.microsoft.com/office/powerpoint/2010/main" val="2441684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EDA50A7B-B3C6-4387-A1CF-A14E2CE236A6}"/>
              </a:ext>
            </a:extLst>
          </p:cNvPr>
          <p:cNvSpPr>
            <a:spLocks noGrp="1"/>
          </p:cNvSpPr>
          <p:nvPr>
            <p:ph type="title"/>
          </p:nvPr>
        </p:nvSpPr>
        <p:spPr>
          <a:xfrm>
            <a:off x="81328" y="794027"/>
            <a:ext cx="3424335" cy="1622321"/>
          </a:xfrm>
        </p:spPr>
        <p:txBody>
          <a:bodyPr>
            <a:normAutofit/>
          </a:bodyPr>
          <a:lstStyle/>
          <a:p>
            <a:pPr algn="ctr"/>
            <a:r>
              <a:rPr lang="it-IT" sz="4800" b="1">
                <a:solidFill>
                  <a:srgbClr val="002060"/>
                </a:solidFill>
                <a:latin typeface="Calibri" panose="020F0502020204030204" pitchFamily="34" charset="0"/>
                <a:ea typeface="Times New Roman" panose="02020603050405020304" pitchFamily="18" charset="0"/>
                <a:cs typeface="Calibri" panose="020F0502020204030204" pitchFamily="34" charset="0"/>
              </a:rPr>
              <a:t>π</a:t>
            </a:r>
            <a:br>
              <a:rPr lang="it-IT" sz="3600" b="1">
                <a:solidFill>
                  <a:srgbClr val="002060"/>
                </a:solidFill>
                <a:latin typeface="Calibri" panose="020F0502020204030204" pitchFamily="34" charset="0"/>
                <a:ea typeface="Times New Roman" panose="02020603050405020304" pitchFamily="18" charset="0"/>
                <a:cs typeface="Calibri" panose="020F0502020204030204" pitchFamily="34" charset="0"/>
              </a:rPr>
            </a:br>
            <a:r>
              <a:rPr lang="it-IT" sz="3600" b="1">
                <a:solidFill>
                  <a:srgbClr val="002060"/>
                </a:solidFill>
                <a:latin typeface="Calibri" panose="020F0502020204030204" pitchFamily="34" charset="0"/>
                <a:ea typeface="Times New Roman" panose="02020603050405020304" pitchFamily="18" charset="0"/>
                <a:cs typeface="Calibri" panose="020F0502020204030204" pitchFamily="34" charset="0"/>
              </a:rPr>
              <a:t>cosa rappresenta</a:t>
            </a:r>
            <a:endParaRPr lang="it-IT" b="1">
              <a:solidFill>
                <a:srgbClr val="002060"/>
              </a:solidFill>
              <a:latin typeface="Calibri" panose="020F0502020204030204" pitchFamily="34" charset="0"/>
              <a:cs typeface="Calibri" panose="020F0502020204030204" pitchFamily="34" charset="0"/>
            </a:endParaRPr>
          </a:p>
        </p:txBody>
      </p:sp>
      <p:sp>
        <p:nvSpPr>
          <p:cNvPr id="7" name="Segnaposto contenuto 2">
            <a:extLst>
              <a:ext uri="{FF2B5EF4-FFF2-40B4-BE49-F238E27FC236}">
                <a16:creationId xmlns:a16="http://schemas.microsoft.com/office/drawing/2014/main" id="{A5BDDB8D-C949-4889-9670-ECF2942137FB}"/>
              </a:ext>
            </a:extLst>
          </p:cNvPr>
          <p:cNvSpPr txBox="1">
            <a:spLocks/>
          </p:cNvSpPr>
          <p:nvPr/>
        </p:nvSpPr>
        <p:spPr>
          <a:xfrm>
            <a:off x="7252968" y="459817"/>
            <a:ext cx="4857704" cy="3877087"/>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nSpc>
                <a:spcPct val="150000"/>
              </a:lnSpc>
              <a:spcBef>
                <a:spcPts val="0"/>
              </a:spcBef>
              <a:buNone/>
            </a:pPr>
            <a:r>
              <a:rPr lang="en-US" sz="2800" b="1">
                <a:solidFill>
                  <a:schemeClr val="tx1"/>
                </a:solidFill>
                <a:latin typeface="Calibri" panose="020F0502020204030204" pitchFamily="34" charset="0"/>
                <a:cs typeface="Calibri" panose="020F0502020204030204" pitchFamily="34" charset="0"/>
              </a:rPr>
              <a:t>π</a:t>
            </a:r>
            <a:r>
              <a:rPr lang="en-US" sz="2800">
                <a:solidFill>
                  <a:srgbClr val="FFFFFF"/>
                </a:solidFill>
                <a:latin typeface="Calibri" panose="020F0502020204030204" pitchFamily="34" charset="0"/>
                <a:cs typeface="Calibri" panose="020F0502020204030204" pitchFamily="34" charset="0"/>
              </a:rPr>
              <a:t> </a:t>
            </a:r>
            <a:r>
              <a:rPr lang="en-US" sz="2800">
                <a:solidFill>
                  <a:schemeClr val="tx1"/>
                </a:solidFill>
                <a:latin typeface="Calibri" panose="020F0502020204030204" pitchFamily="34" charset="0"/>
                <a:cs typeface="Calibri" panose="020F0502020204030204" pitchFamily="34" charset="0"/>
              </a:rPr>
              <a:t>indica il </a:t>
            </a:r>
            <a:r>
              <a:rPr lang="en-US" sz="2800" err="1">
                <a:solidFill>
                  <a:schemeClr val="tx1"/>
                </a:solidFill>
                <a:latin typeface="Calibri" panose="020F0502020204030204" pitchFamily="34" charset="0"/>
                <a:cs typeface="Calibri" panose="020F0502020204030204" pitchFamily="34" charset="0"/>
              </a:rPr>
              <a:t>rapporto</a:t>
            </a:r>
            <a:r>
              <a:rPr lang="en-US" sz="2800">
                <a:solidFill>
                  <a:schemeClr val="tx1"/>
                </a:solidFill>
                <a:latin typeface="Calibri" panose="020F0502020204030204" pitchFamily="34" charset="0"/>
                <a:cs typeface="Calibri" panose="020F0502020204030204" pitchFamily="34" charset="0"/>
              </a:rPr>
              <a:t> </a:t>
            </a:r>
            <a:r>
              <a:rPr lang="en-US" sz="2800" err="1">
                <a:solidFill>
                  <a:schemeClr val="tx1"/>
                </a:solidFill>
                <a:latin typeface="Calibri" panose="020F0502020204030204" pitchFamily="34" charset="0"/>
                <a:cs typeface="Calibri" panose="020F0502020204030204" pitchFamily="34" charset="0"/>
              </a:rPr>
              <a:t>tra</a:t>
            </a:r>
            <a:r>
              <a:rPr lang="en-US" sz="2800">
                <a:solidFill>
                  <a:schemeClr val="tx1"/>
                </a:solidFill>
                <a:latin typeface="Calibri" panose="020F0502020204030204" pitchFamily="34" charset="0"/>
                <a:cs typeface="Calibri" panose="020F0502020204030204" pitchFamily="34" charset="0"/>
              </a:rPr>
              <a:t> la </a:t>
            </a:r>
            <a:r>
              <a:rPr lang="en-US" sz="2800" err="1">
                <a:solidFill>
                  <a:schemeClr val="tx1"/>
                </a:solidFill>
                <a:latin typeface="Calibri" panose="020F0502020204030204" pitchFamily="34" charset="0"/>
                <a:cs typeface="Calibri" panose="020F0502020204030204" pitchFamily="34" charset="0"/>
              </a:rPr>
              <a:t>lunghezza</a:t>
            </a:r>
            <a:r>
              <a:rPr lang="en-US" sz="2800">
                <a:solidFill>
                  <a:schemeClr val="tx1"/>
                </a:solidFill>
                <a:latin typeface="Calibri" panose="020F0502020204030204" pitchFamily="34" charset="0"/>
                <a:cs typeface="Calibri" panose="020F0502020204030204" pitchFamily="34" charset="0"/>
              </a:rPr>
              <a:t> </a:t>
            </a:r>
            <a:r>
              <a:rPr lang="en-US" sz="2800" err="1">
                <a:solidFill>
                  <a:schemeClr val="tx1"/>
                </a:solidFill>
                <a:latin typeface="Calibri" panose="020F0502020204030204" pitchFamily="34" charset="0"/>
                <a:cs typeface="Calibri" panose="020F0502020204030204" pitchFamily="34" charset="0"/>
              </a:rPr>
              <a:t>della</a:t>
            </a:r>
            <a:r>
              <a:rPr lang="en-US" sz="2800">
                <a:solidFill>
                  <a:schemeClr val="tx1"/>
                </a:solidFill>
                <a:latin typeface="Calibri" panose="020F0502020204030204" pitchFamily="34" charset="0"/>
                <a:cs typeface="Calibri" panose="020F0502020204030204" pitchFamily="34" charset="0"/>
              </a:rPr>
              <a:t> </a:t>
            </a:r>
            <a:r>
              <a:rPr lang="en-US" sz="2800" err="1">
                <a:solidFill>
                  <a:schemeClr val="tx1"/>
                </a:solidFill>
                <a:latin typeface="Calibri" panose="020F0502020204030204" pitchFamily="34" charset="0"/>
                <a:cs typeface="Calibri" panose="020F0502020204030204" pitchFamily="34" charset="0"/>
              </a:rPr>
              <a:t>circonferenza</a:t>
            </a:r>
            <a:r>
              <a:rPr lang="en-US" sz="2800">
                <a:solidFill>
                  <a:schemeClr val="tx1"/>
                </a:solidFill>
                <a:latin typeface="Calibri" panose="020F0502020204030204" pitchFamily="34" charset="0"/>
                <a:cs typeface="Calibri" panose="020F0502020204030204" pitchFamily="34" charset="0"/>
              </a:rPr>
              <a:t> </a:t>
            </a:r>
          </a:p>
          <a:p>
            <a:pPr marL="0" indent="0">
              <a:lnSpc>
                <a:spcPct val="150000"/>
              </a:lnSpc>
              <a:spcBef>
                <a:spcPts val="0"/>
              </a:spcBef>
              <a:buNone/>
            </a:pPr>
            <a:r>
              <a:rPr lang="en-US" sz="2800">
                <a:solidFill>
                  <a:schemeClr val="tx1"/>
                </a:solidFill>
                <a:latin typeface="Calibri" panose="020F0502020204030204" pitchFamily="34" charset="0"/>
                <a:cs typeface="Calibri" panose="020F0502020204030204" pitchFamily="34" charset="0"/>
              </a:rPr>
              <a:t>e il </a:t>
            </a:r>
            <a:r>
              <a:rPr lang="en-US" sz="2800" err="1">
                <a:solidFill>
                  <a:schemeClr val="tx1"/>
                </a:solidFill>
                <a:latin typeface="Calibri" panose="020F0502020204030204" pitchFamily="34" charset="0"/>
                <a:cs typeface="Calibri" panose="020F0502020204030204" pitchFamily="34" charset="0"/>
              </a:rPr>
              <a:t>suo</a:t>
            </a:r>
            <a:r>
              <a:rPr lang="en-US" sz="2800">
                <a:solidFill>
                  <a:schemeClr val="tx1"/>
                </a:solidFill>
                <a:latin typeface="Calibri" panose="020F0502020204030204" pitchFamily="34" charset="0"/>
                <a:cs typeface="Calibri" panose="020F0502020204030204" pitchFamily="34" charset="0"/>
              </a:rPr>
              <a:t> </a:t>
            </a:r>
            <a:r>
              <a:rPr lang="en-US" sz="2800" err="1">
                <a:solidFill>
                  <a:schemeClr val="tx1"/>
                </a:solidFill>
                <a:latin typeface="Calibri" panose="020F0502020204030204" pitchFamily="34" charset="0"/>
                <a:cs typeface="Calibri" panose="020F0502020204030204" pitchFamily="34" charset="0"/>
              </a:rPr>
              <a:t>diametro</a:t>
            </a:r>
            <a:r>
              <a:rPr lang="en-US" sz="2800">
                <a:solidFill>
                  <a:schemeClr val="tx1"/>
                </a:solidFill>
                <a:latin typeface="Calibri" panose="020F0502020204030204" pitchFamily="34" charset="0"/>
                <a:cs typeface="Calibri" panose="020F0502020204030204" pitchFamily="34" charset="0"/>
              </a:rPr>
              <a:t>. </a:t>
            </a:r>
          </a:p>
          <a:p>
            <a:pPr marL="0" indent="0">
              <a:lnSpc>
                <a:spcPct val="150000"/>
              </a:lnSpc>
              <a:spcBef>
                <a:spcPts val="0"/>
              </a:spcBef>
              <a:buNone/>
            </a:pPr>
            <a:r>
              <a:rPr lang="en-US" sz="2800">
                <a:solidFill>
                  <a:schemeClr val="tx1"/>
                </a:solidFill>
                <a:latin typeface="Calibri" panose="020F0502020204030204" pitchFamily="34" charset="0"/>
                <a:cs typeface="Calibri" panose="020F0502020204030204" pitchFamily="34" charset="0"/>
              </a:rPr>
              <a:t>Il </a:t>
            </a:r>
            <a:r>
              <a:rPr lang="en-US" sz="2800" err="1">
                <a:solidFill>
                  <a:schemeClr val="tx1"/>
                </a:solidFill>
                <a:latin typeface="Calibri" panose="020F0502020204030204" pitchFamily="34" charset="0"/>
                <a:cs typeface="Calibri" panose="020F0502020204030204" pitchFamily="34" charset="0"/>
              </a:rPr>
              <a:t>suo</a:t>
            </a:r>
            <a:r>
              <a:rPr lang="en-US" sz="2800">
                <a:solidFill>
                  <a:schemeClr val="tx1"/>
                </a:solidFill>
                <a:latin typeface="Calibri" panose="020F0502020204030204" pitchFamily="34" charset="0"/>
                <a:cs typeface="Calibri" panose="020F0502020204030204" pitchFamily="34" charset="0"/>
              </a:rPr>
              <a:t> valore:  </a:t>
            </a:r>
            <a:r>
              <a:rPr lang="en-US" sz="2800" b="1">
                <a:solidFill>
                  <a:schemeClr val="tx1"/>
                </a:solidFill>
                <a:latin typeface="Calibri" panose="020F0502020204030204" pitchFamily="34" charset="0"/>
                <a:cs typeface="Calibri" panose="020F0502020204030204" pitchFamily="34" charset="0"/>
              </a:rPr>
              <a:t>π = 3,14</a:t>
            </a:r>
            <a:r>
              <a:rPr lang="en-US" sz="2800">
                <a:solidFill>
                  <a:schemeClr val="tx1"/>
                </a:solidFill>
                <a:latin typeface="Calibri" panose="020F0502020204030204" pitchFamily="34" charset="0"/>
                <a:cs typeface="Calibri" panose="020F0502020204030204" pitchFamily="34" charset="0"/>
              </a:rPr>
              <a:t>……………</a:t>
            </a:r>
          </a:p>
          <a:p>
            <a:endParaRPr lang="en-US" sz="1800">
              <a:solidFill>
                <a:srgbClr val="FFFFFF"/>
              </a:solidFill>
            </a:endParaRPr>
          </a:p>
        </p:txBody>
      </p:sp>
      <p:pic>
        <p:nvPicPr>
          <p:cNvPr id="8" name="Immagine 7">
            <a:extLst>
              <a:ext uri="{FF2B5EF4-FFF2-40B4-BE49-F238E27FC236}">
                <a16:creationId xmlns:a16="http://schemas.microsoft.com/office/drawing/2014/main" id="{D5C7E2FD-8E7D-4EF1-89A1-2649345124A6}"/>
              </a:ext>
            </a:extLst>
          </p:cNvPr>
          <p:cNvPicPr>
            <a:picLocks noChangeAspect="1"/>
          </p:cNvPicPr>
          <p:nvPr/>
        </p:nvPicPr>
        <p:blipFill>
          <a:blip r:embed="rId2"/>
          <a:stretch>
            <a:fillRect/>
          </a:stretch>
        </p:blipFill>
        <p:spPr>
          <a:xfrm>
            <a:off x="3443669" y="910264"/>
            <a:ext cx="3747305" cy="2726165"/>
          </a:xfrm>
          <a:prstGeom prst="rect">
            <a:avLst/>
          </a:prstGeom>
        </p:spPr>
      </p:pic>
      <p:pic>
        <p:nvPicPr>
          <p:cNvPr id="10" name="Immagine 9">
            <a:extLst>
              <a:ext uri="{FF2B5EF4-FFF2-40B4-BE49-F238E27FC236}">
                <a16:creationId xmlns:a16="http://schemas.microsoft.com/office/drawing/2014/main" id="{8936683E-EF41-45F6-AE02-EA025C265D94}"/>
              </a:ext>
            </a:extLst>
          </p:cNvPr>
          <p:cNvPicPr>
            <a:picLocks noChangeAspect="1"/>
          </p:cNvPicPr>
          <p:nvPr/>
        </p:nvPicPr>
        <p:blipFill>
          <a:blip r:embed="rId3"/>
          <a:stretch>
            <a:fillRect/>
          </a:stretch>
        </p:blipFill>
        <p:spPr>
          <a:xfrm>
            <a:off x="4276280" y="4210048"/>
            <a:ext cx="6156527" cy="2124000"/>
          </a:xfrm>
          <a:prstGeom prst="rect">
            <a:avLst/>
          </a:prstGeom>
        </p:spPr>
      </p:pic>
      <p:pic>
        <p:nvPicPr>
          <p:cNvPr id="9" name="Immagine 8">
            <a:extLst>
              <a:ext uri="{FF2B5EF4-FFF2-40B4-BE49-F238E27FC236}">
                <a16:creationId xmlns:a16="http://schemas.microsoft.com/office/drawing/2014/main" id="{EBC40F3C-6B0C-472E-9DCA-7B3FC60999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81328" y="2800350"/>
            <a:ext cx="3170446" cy="3073108"/>
          </a:xfrm>
          <a:prstGeom prst="rect">
            <a:avLst/>
          </a:prstGeom>
          <a:noFill/>
        </p:spPr>
      </p:pic>
    </p:spTree>
    <p:extLst>
      <p:ext uri="{BB962C8B-B14F-4D97-AF65-F5344CB8AC3E}">
        <p14:creationId xmlns:p14="http://schemas.microsoft.com/office/powerpoint/2010/main" val="2724033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EDA50A7B-B3C6-4387-A1CF-A14E2CE236A6}"/>
              </a:ext>
            </a:extLst>
          </p:cNvPr>
          <p:cNvSpPr>
            <a:spLocks noGrp="1"/>
          </p:cNvSpPr>
          <p:nvPr>
            <p:ph type="title"/>
          </p:nvPr>
        </p:nvSpPr>
        <p:spPr>
          <a:xfrm>
            <a:off x="81328" y="794027"/>
            <a:ext cx="3424335" cy="1622321"/>
          </a:xfrm>
        </p:spPr>
        <p:txBody>
          <a:bodyPr>
            <a:normAutofit/>
          </a:bodyPr>
          <a:lstStyle/>
          <a:p>
            <a:pPr algn="ctr"/>
            <a:r>
              <a:rPr lang="it-IT" sz="3600" b="1">
                <a:solidFill>
                  <a:srgbClr val="002060"/>
                </a:solidFill>
                <a:latin typeface="Calibri" panose="020F0502020204030204" pitchFamily="34" charset="0"/>
                <a:ea typeface="Times New Roman" panose="02020603050405020304" pitchFamily="18" charset="0"/>
                <a:cs typeface="Calibri" panose="020F0502020204030204" pitchFamily="34" charset="0"/>
              </a:rPr>
              <a:t>π</a:t>
            </a:r>
            <a:br>
              <a:rPr lang="it-IT" b="1">
                <a:solidFill>
                  <a:srgbClr val="002060"/>
                </a:solidFill>
                <a:latin typeface="Calibri" panose="020F0502020204030204" pitchFamily="34" charset="0"/>
                <a:ea typeface="Times New Roman" panose="02020603050405020304" pitchFamily="18" charset="0"/>
                <a:cs typeface="Calibri" panose="020F0502020204030204" pitchFamily="34" charset="0"/>
              </a:rPr>
            </a:br>
            <a:r>
              <a:rPr lang="it-IT" sz="3600" b="1">
                <a:solidFill>
                  <a:srgbClr val="002060"/>
                </a:solidFill>
                <a:latin typeface="Calibri" panose="020F0502020204030204" pitchFamily="34" charset="0"/>
                <a:ea typeface="Times New Roman" panose="02020603050405020304" pitchFamily="18" charset="0"/>
                <a:cs typeface="Calibri" panose="020F0502020204030204" pitchFamily="34" charset="0"/>
              </a:rPr>
              <a:t>cos’è</a:t>
            </a:r>
            <a:endParaRPr lang="it-IT" b="1">
              <a:solidFill>
                <a:srgbClr val="002060"/>
              </a:solidFill>
              <a:latin typeface="Calibri" panose="020F0502020204030204" pitchFamily="34" charset="0"/>
              <a:cs typeface="Calibri" panose="020F0502020204030204" pitchFamily="34" charset="0"/>
            </a:endParaRPr>
          </a:p>
        </p:txBody>
      </p:sp>
      <p:sp>
        <p:nvSpPr>
          <p:cNvPr id="7" name="Segnaposto contenuto 2">
            <a:extLst>
              <a:ext uri="{FF2B5EF4-FFF2-40B4-BE49-F238E27FC236}">
                <a16:creationId xmlns:a16="http://schemas.microsoft.com/office/drawing/2014/main" id="{A5BDDB8D-C949-4889-9670-ECF2942137FB}"/>
              </a:ext>
            </a:extLst>
          </p:cNvPr>
          <p:cNvSpPr txBox="1">
            <a:spLocks/>
          </p:cNvSpPr>
          <p:nvPr/>
        </p:nvSpPr>
        <p:spPr>
          <a:xfrm>
            <a:off x="3704603" y="1821779"/>
            <a:ext cx="7921339" cy="3877087"/>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nSpc>
                <a:spcPct val="150000"/>
              </a:lnSpc>
              <a:spcBef>
                <a:spcPts val="0"/>
              </a:spcBef>
              <a:buNone/>
            </a:pPr>
            <a:r>
              <a:rPr lang="en-US" sz="3600" b="1">
                <a:solidFill>
                  <a:schemeClr val="tx1"/>
                </a:solidFill>
                <a:latin typeface="Calibri" panose="020F0502020204030204" pitchFamily="34" charset="0"/>
                <a:cs typeface="Calibri" panose="020F0502020204030204" pitchFamily="34" charset="0"/>
              </a:rPr>
              <a:t>π è un </a:t>
            </a:r>
            <a:r>
              <a:rPr lang="en-US" sz="3600" b="1" err="1">
                <a:solidFill>
                  <a:schemeClr val="tx1"/>
                </a:solidFill>
                <a:latin typeface="Calibri" panose="020F0502020204030204" pitchFamily="34" charset="0"/>
                <a:cs typeface="Calibri" panose="020F0502020204030204" pitchFamily="34" charset="0"/>
              </a:rPr>
              <a:t>numero</a:t>
            </a:r>
            <a:r>
              <a:rPr lang="en-US" sz="3600" b="1">
                <a:solidFill>
                  <a:schemeClr val="tx1"/>
                </a:solidFill>
                <a:latin typeface="Calibri" panose="020F0502020204030204" pitchFamily="34" charset="0"/>
                <a:cs typeface="Calibri" panose="020F0502020204030204" pitchFamily="34" charset="0"/>
              </a:rPr>
              <a:t> </a:t>
            </a:r>
            <a:r>
              <a:rPr lang="en-US" sz="3600" b="1" err="1">
                <a:solidFill>
                  <a:schemeClr val="tx1"/>
                </a:solidFill>
                <a:latin typeface="Calibri" panose="020F0502020204030204" pitchFamily="34" charset="0"/>
                <a:cs typeface="Calibri" panose="020F0502020204030204" pitchFamily="34" charset="0"/>
              </a:rPr>
              <a:t>irrazionale</a:t>
            </a:r>
            <a:r>
              <a:rPr lang="en-US" sz="3600" b="1">
                <a:solidFill>
                  <a:schemeClr val="tx1"/>
                </a:solidFill>
                <a:latin typeface="Calibri" panose="020F0502020204030204" pitchFamily="34" charset="0"/>
                <a:cs typeface="Calibri" panose="020F0502020204030204" pitchFamily="34" charset="0"/>
              </a:rPr>
              <a:t> trascendente</a:t>
            </a:r>
          </a:p>
          <a:p>
            <a:pPr marL="0" indent="0">
              <a:lnSpc>
                <a:spcPct val="150000"/>
              </a:lnSpc>
              <a:spcBef>
                <a:spcPts val="0"/>
              </a:spcBef>
              <a:buNone/>
            </a:pPr>
            <a:endParaRPr lang="en-US" sz="2400">
              <a:solidFill>
                <a:schemeClr val="tx1"/>
              </a:solidFill>
              <a:latin typeface="Calibri" panose="020F0502020204030204" pitchFamily="34" charset="0"/>
              <a:cs typeface="Calibri" panose="020F0502020204030204" pitchFamily="34" charset="0"/>
            </a:endParaRPr>
          </a:p>
          <a:p>
            <a:pPr marL="0" indent="0">
              <a:lnSpc>
                <a:spcPct val="150000"/>
              </a:lnSpc>
              <a:spcBef>
                <a:spcPts val="0"/>
              </a:spcBef>
              <a:buNone/>
            </a:pPr>
            <a:endParaRPr lang="en-US" sz="2400">
              <a:solidFill>
                <a:schemeClr val="tx1"/>
              </a:solidFill>
              <a:latin typeface="Calibri" panose="020F0502020204030204" pitchFamily="34" charset="0"/>
              <a:cs typeface="Calibri" panose="020F0502020204030204" pitchFamily="34" charset="0"/>
            </a:endParaRPr>
          </a:p>
          <a:p>
            <a:endParaRPr lang="en-US" sz="1800">
              <a:solidFill>
                <a:srgbClr val="FFFFFF"/>
              </a:solidFill>
            </a:endParaRPr>
          </a:p>
        </p:txBody>
      </p:sp>
      <p:pic>
        <p:nvPicPr>
          <p:cNvPr id="9" name="Immagine 8">
            <a:extLst>
              <a:ext uri="{FF2B5EF4-FFF2-40B4-BE49-F238E27FC236}">
                <a16:creationId xmlns:a16="http://schemas.microsoft.com/office/drawing/2014/main" id="{EBC40F3C-6B0C-472E-9DCA-7B3FC60999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81328" y="2800350"/>
            <a:ext cx="3170446" cy="3073108"/>
          </a:xfrm>
          <a:prstGeom prst="rect">
            <a:avLst/>
          </a:prstGeom>
          <a:noFill/>
        </p:spPr>
      </p:pic>
    </p:spTree>
    <p:extLst>
      <p:ext uri="{BB962C8B-B14F-4D97-AF65-F5344CB8AC3E}">
        <p14:creationId xmlns:p14="http://schemas.microsoft.com/office/powerpoint/2010/main" val="4216430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09BEFE53-0FCF-4237-8EE6-5F5ACCBB0E76}"/>
              </a:ext>
            </a:extLst>
          </p:cNvPr>
          <p:cNvSpPr>
            <a:spLocks noGrp="1"/>
          </p:cNvSpPr>
          <p:nvPr>
            <p:ph type="title"/>
          </p:nvPr>
        </p:nvSpPr>
        <p:spPr>
          <a:xfrm>
            <a:off x="-13140" y="769989"/>
            <a:ext cx="3433119" cy="1622321"/>
          </a:xfrm>
        </p:spPr>
        <p:txBody>
          <a:bodyPr>
            <a:normAutofit/>
          </a:bodyPr>
          <a:lstStyle/>
          <a:p>
            <a:pPr algn="ctr"/>
            <a:r>
              <a:rPr lang="it-IT" b="1">
                <a:solidFill>
                  <a:srgbClr val="002060"/>
                </a:solidFill>
                <a:latin typeface="Calibri" panose="020F0502020204030204" pitchFamily="34" charset="0"/>
                <a:ea typeface="Times New Roman" panose="02020603050405020304" pitchFamily="18" charset="0"/>
                <a:cs typeface="Calibri" panose="020F0502020204030204" pitchFamily="34" charset="0"/>
              </a:rPr>
              <a:t>Estensione dei camp</a:t>
            </a:r>
            <a:r>
              <a:rPr lang="it-IT" sz="3600" b="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i numerici</a:t>
            </a:r>
            <a:endParaRPr lang="it-IT">
              <a:solidFill>
                <a:srgbClr val="002060"/>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7" name="Segnaposto contenuto 2">
                <a:extLst>
                  <a:ext uri="{FF2B5EF4-FFF2-40B4-BE49-F238E27FC236}">
                    <a16:creationId xmlns:a16="http://schemas.microsoft.com/office/drawing/2014/main" id="{A03270A3-9336-4595-AEA5-CEC1929C46EC}"/>
                  </a:ext>
                </a:extLst>
              </p:cNvPr>
              <p:cNvSpPr txBox="1">
                <a:spLocks/>
              </p:cNvSpPr>
              <p:nvPr/>
            </p:nvSpPr>
            <p:spPr>
              <a:xfrm>
                <a:off x="3419979" y="1581149"/>
                <a:ext cx="8364629" cy="3827405"/>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just" fontAlgn="base">
                  <a:lnSpc>
                    <a:spcPct val="150000"/>
                  </a:lnSpc>
                  <a:spcBef>
                    <a:spcPts val="0"/>
                  </a:spcBef>
                  <a:buFont typeface="Wingdings 2" pitchFamily="18" charset="2"/>
                  <a:buNone/>
                </a:pPr>
                <a:r>
                  <a:rPr lang="it-IT" sz="2500">
                    <a:solidFill>
                      <a:srgbClr val="000000"/>
                    </a:solidFill>
                    <a:latin typeface="Calibri" panose="020F0502020204030204" pitchFamily="34" charset="0"/>
                    <a:ea typeface="Times New Roman" panose="02020603050405020304" pitchFamily="18" charset="0"/>
                    <a:cs typeface="Calibri" panose="020F0502020204030204" pitchFamily="34" charset="0"/>
                  </a:rPr>
                  <a:t>Dai </a:t>
                </a:r>
                <a:r>
                  <a:rPr lang="it-IT" sz="2500" b="1">
                    <a:solidFill>
                      <a:srgbClr val="000000"/>
                    </a:solidFill>
                    <a:latin typeface="Calibri" panose="020F0502020204030204" pitchFamily="34" charset="0"/>
                    <a:ea typeface="Times New Roman" panose="02020603050405020304" pitchFamily="18" charset="0"/>
                    <a:cs typeface="Calibri" panose="020F0502020204030204" pitchFamily="34" charset="0"/>
                  </a:rPr>
                  <a:t>numeri naturali</a:t>
                </a:r>
                <a:r>
                  <a:rPr lang="it-IT" sz="250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it-IT" sz="2500" b="1">
                    <a:solidFill>
                      <a:srgbClr val="000000"/>
                    </a:solidFill>
                    <a:latin typeface="Calibri" panose="020F0502020204030204" pitchFamily="34" charset="0"/>
                    <a:ea typeface="Times New Roman" panose="02020603050405020304" pitchFamily="18" charset="0"/>
                    <a:cs typeface="Calibri" panose="020F0502020204030204" pitchFamily="34" charset="0"/>
                  </a:rPr>
                  <a:t>N = {0,1,2, 3,....} </a:t>
                </a:r>
                <a:r>
                  <a:rPr lang="it-IT" sz="2500">
                    <a:solidFill>
                      <a:srgbClr val="000000"/>
                    </a:solidFill>
                    <a:latin typeface="Calibri" panose="020F0502020204030204" pitchFamily="34" charset="0"/>
                    <a:ea typeface="Times New Roman" panose="02020603050405020304" pitchFamily="18" charset="0"/>
                    <a:cs typeface="Calibri" panose="020F0502020204030204" pitchFamily="34" charset="0"/>
                  </a:rPr>
                  <a:t>creati dall’uomo per contare (senza alcun riferimento alle caratteristiche individuali degli oggetti contati) con successive estensioni siamo passati ai </a:t>
                </a:r>
                <a:r>
                  <a:rPr lang="it-IT" sz="2500" b="1">
                    <a:solidFill>
                      <a:srgbClr val="000000"/>
                    </a:solidFill>
                    <a:latin typeface="Calibri" panose="020F0502020204030204" pitchFamily="34" charset="0"/>
                    <a:ea typeface="Times New Roman" panose="02020603050405020304" pitchFamily="18" charset="0"/>
                    <a:cs typeface="Calibri" panose="020F0502020204030204" pitchFamily="34" charset="0"/>
                  </a:rPr>
                  <a:t>numeri relativi Z = { ....,− 2,− 1,0,+ 1,+ 2,+ 3,....} </a:t>
                </a:r>
                <a:r>
                  <a:rPr lang="it-IT" sz="2500">
                    <a:solidFill>
                      <a:srgbClr val="000000"/>
                    </a:solidFill>
                    <a:latin typeface="Calibri" panose="020F0502020204030204" pitchFamily="34" charset="0"/>
                    <a:ea typeface="Times New Roman" panose="02020603050405020304" pitchFamily="18" charset="0"/>
                    <a:cs typeface="Calibri" panose="020F0502020204030204" pitchFamily="34" charset="0"/>
                  </a:rPr>
                  <a:t>, </a:t>
                </a:r>
              </a:p>
              <a:p>
                <a:pPr marL="0" indent="0" algn="just" fontAlgn="base">
                  <a:lnSpc>
                    <a:spcPct val="150000"/>
                  </a:lnSpc>
                  <a:spcBef>
                    <a:spcPts val="0"/>
                  </a:spcBef>
                  <a:buFont typeface="Wingdings 2" pitchFamily="18" charset="2"/>
                  <a:buNone/>
                </a:pPr>
                <a:r>
                  <a:rPr lang="it-IT" sz="2500">
                    <a:solidFill>
                      <a:srgbClr val="000000"/>
                    </a:solidFill>
                    <a:latin typeface="Calibri" panose="020F0502020204030204" pitchFamily="34" charset="0"/>
                    <a:ea typeface="Times New Roman" panose="02020603050405020304" pitchFamily="18" charset="0"/>
                    <a:cs typeface="Calibri" panose="020F0502020204030204" pitchFamily="34" charset="0"/>
                  </a:rPr>
                  <a:t>ai </a:t>
                </a:r>
                <a:r>
                  <a:rPr lang="it-IT" sz="2500" b="1">
                    <a:solidFill>
                      <a:srgbClr val="000000"/>
                    </a:solidFill>
                    <a:latin typeface="Calibri" panose="020F0502020204030204" pitchFamily="34" charset="0"/>
                    <a:ea typeface="Times New Roman" panose="02020603050405020304" pitchFamily="18" charset="0"/>
                    <a:cs typeface="Calibri" panose="020F0502020204030204" pitchFamily="34" charset="0"/>
                  </a:rPr>
                  <a:t>numeri razionali </a:t>
                </a:r>
                <a:r>
                  <a:rPr lang="it-IT" sz="2500">
                    <a:solidFill>
                      <a:srgbClr val="000000"/>
                    </a:solidFill>
                    <a:latin typeface="Calibri" panose="020F0502020204030204" pitchFamily="34" charset="0"/>
                    <a:ea typeface="Times New Roman" panose="02020603050405020304" pitchFamily="18" charset="0"/>
                    <a:cs typeface="Calibri" panose="020F0502020204030204" pitchFamily="34" charset="0"/>
                  </a:rPr>
                  <a:t>( frazioni e numeri decimali)</a:t>
                </a:r>
                <a:r>
                  <a:rPr lang="it-IT" sz="2500">
                    <a:latin typeface="Calibri" panose="020F0502020204030204" pitchFamily="34" charset="0"/>
                    <a:ea typeface="Times New Roman" panose="02020603050405020304" pitchFamily="18" charset="0"/>
                    <a:cs typeface="Calibri" panose="020F0502020204030204" pitchFamily="34" charset="0"/>
                  </a:rPr>
                  <a:t>   </a:t>
                </a:r>
              </a:p>
              <a:p>
                <a:pPr marL="0" indent="0" algn="just" fontAlgn="base">
                  <a:lnSpc>
                    <a:spcPct val="150000"/>
                  </a:lnSpc>
                  <a:spcBef>
                    <a:spcPts val="0"/>
                  </a:spcBef>
                  <a:buFont typeface="Wingdings 2" pitchFamily="18" charset="2"/>
                  <a:buNone/>
                </a:pPr>
                <a:r>
                  <a:rPr lang="it-IT" sz="2500" b="1">
                    <a:latin typeface="Calibri" panose="020F0502020204030204" pitchFamily="34" charset="0"/>
                    <a:ea typeface="Calibri" panose="020F0502020204030204" pitchFamily="34" charset="0"/>
                    <a:cs typeface="Calibri" panose="020F0502020204030204" pitchFamily="34" charset="0"/>
                  </a:rPr>
                  <a:t>Q = {x =</a:t>
                </a:r>
                <a14:m>
                  <m:oMath xmlns:m="http://schemas.openxmlformats.org/officeDocument/2006/math">
                    <m:r>
                      <a:rPr lang="it-IT" sz="2500" b="1" i="1">
                        <a:latin typeface="Cambria Math" panose="02040503050406030204" pitchFamily="18" charset="0"/>
                        <a:ea typeface="Calibri" panose="020F0502020204030204" pitchFamily="34" charset="0"/>
                        <a:cs typeface="Times New Roman" panose="02020603050405020304" pitchFamily="18" charset="0"/>
                      </a:rPr>
                      <m:t> ±</m:t>
                    </m:r>
                    <m:f>
                      <m:fPr>
                        <m:ctrlPr>
                          <a:rPr lang="it-IT" sz="2500" b="1" i="1">
                            <a:latin typeface="Cambria Math" panose="02040503050406030204" pitchFamily="18" charset="0"/>
                            <a:ea typeface="Calibri" panose="020F0502020204030204" pitchFamily="34" charset="0"/>
                            <a:cs typeface="Times New Roman" panose="02020603050405020304" pitchFamily="18" charset="0"/>
                          </a:rPr>
                        </m:ctrlPr>
                      </m:fPr>
                      <m:num>
                        <m:r>
                          <a:rPr lang="it-IT" sz="2500" b="1" i="1">
                            <a:latin typeface="Cambria Math" panose="02040503050406030204" pitchFamily="18" charset="0"/>
                            <a:ea typeface="Calibri" panose="020F0502020204030204" pitchFamily="34" charset="0"/>
                            <a:cs typeface="Times New Roman" panose="02020603050405020304" pitchFamily="18" charset="0"/>
                          </a:rPr>
                          <m:t>𝒎</m:t>
                        </m:r>
                      </m:num>
                      <m:den>
                        <m:r>
                          <a:rPr lang="it-IT" sz="2500" b="1" i="1">
                            <a:latin typeface="Cambria Math" panose="02040503050406030204" pitchFamily="18" charset="0"/>
                            <a:ea typeface="Calibri" panose="020F0502020204030204" pitchFamily="34" charset="0"/>
                            <a:cs typeface="Times New Roman" panose="02020603050405020304" pitchFamily="18" charset="0"/>
                          </a:rPr>
                          <m:t>𝒏</m:t>
                        </m:r>
                      </m:den>
                    </m:f>
                    <m:r>
                      <a:rPr lang="it-IT" sz="2500" b="1" i="1">
                        <a:latin typeface="Cambria Math" panose="02040503050406030204" pitchFamily="18" charset="0"/>
                        <a:ea typeface="Calibri" panose="020F0502020204030204" pitchFamily="34" charset="0"/>
                        <a:cs typeface="Times New Roman" panose="02020603050405020304" pitchFamily="18" charset="0"/>
                      </a:rPr>
                      <m:t> |  </m:t>
                    </m:r>
                    <m:r>
                      <a:rPr lang="it-IT" sz="2500" b="1" i="1">
                        <a:latin typeface="Cambria Math" panose="02040503050406030204" pitchFamily="18" charset="0"/>
                        <a:ea typeface="Calibri" panose="020F0502020204030204" pitchFamily="34" charset="0"/>
                        <a:cs typeface="Times New Roman" panose="02020603050405020304" pitchFamily="18" charset="0"/>
                      </a:rPr>
                      <m:t>𝒎</m:t>
                    </m:r>
                    <m:r>
                      <a:rPr lang="it-IT" sz="2500" b="1" i="1">
                        <a:latin typeface="Cambria Math" panose="02040503050406030204" pitchFamily="18" charset="0"/>
                        <a:ea typeface="Calibri" panose="020F0502020204030204" pitchFamily="34" charset="0"/>
                        <a:cs typeface="Times New Roman" panose="02020603050405020304" pitchFamily="18" charset="0"/>
                      </a:rPr>
                      <m:t>,</m:t>
                    </m:r>
                    <m:r>
                      <a:rPr lang="it-IT" sz="2500" b="1" i="1">
                        <a:latin typeface="Cambria Math" panose="02040503050406030204" pitchFamily="18" charset="0"/>
                        <a:ea typeface="Calibri" panose="020F0502020204030204" pitchFamily="34" charset="0"/>
                        <a:cs typeface="Times New Roman" panose="02020603050405020304" pitchFamily="18" charset="0"/>
                      </a:rPr>
                      <m:t>𝒏</m:t>
                    </m:r>
                    <m:r>
                      <a:rPr lang="it-IT" sz="2500" b="1" i="1">
                        <a:latin typeface="Cambria Math" panose="02040503050406030204" pitchFamily="18" charset="0"/>
                        <a:ea typeface="Calibri" panose="020F0502020204030204" pitchFamily="34" charset="0"/>
                        <a:cs typeface="Times New Roman" panose="02020603050405020304" pitchFamily="18" charset="0"/>
                      </a:rPr>
                      <m:t>∈</m:t>
                    </m:r>
                    <m:r>
                      <a:rPr lang="it-IT" sz="2500" b="1" i="1">
                        <a:latin typeface="Cambria Math" panose="02040503050406030204" pitchFamily="18" charset="0"/>
                        <a:ea typeface="Calibri" panose="020F0502020204030204" pitchFamily="34" charset="0"/>
                        <a:cs typeface="Times New Roman" panose="02020603050405020304" pitchFamily="18" charset="0"/>
                      </a:rPr>
                      <m:t>𝑵</m:t>
                    </m:r>
                    <m:r>
                      <a:rPr lang="it-IT" sz="2500" b="1" i="1">
                        <a:latin typeface="Cambria Math" panose="02040503050406030204" pitchFamily="18" charset="0"/>
                        <a:ea typeface="Calibri" panose="020F0502020204030204" pitchFamily="34" charset="0"/>
                        <a:cs typeface="Times New Roman" panose="02020603050405020304" pitchFamily="18" charset="0"/>
                      </a:rPr>
                      <m:t>, </m:t>
                    </m:r>
                    <m:r>
                      <a:rPr lang="it-IT" sz="2500" b="1" i="1">
                        <a:latin typeface="Cambria Math" panose="02040503050406030204" pitchFamily="18" charset="0"/>
                        <a:ea typeface="Calibri" panose="020F0502020204030204" pitchFamily="34" charset="0"/>
                        <a:cs typeface="Times New Roman" panose="02020603050405020304" pitchFamily="18" charset="0"/>
                      </a:rPr>
                      <m:t>𝒏</m:t>
                    </m:r>
                    <m:r>
                      <a:rPr lang="it-IT" sz="2500" b="1" i="1">
                        <a:latin typeface="Cambria Math" panose="02040503050406030204" pitchFamily="18" charset="0"/>
                        <a:ea typeface="Calibri" panose="020F0502020204030204" pitchFamily="34" charset="0"/>
                        <a:cs typeface="Times New Roman" panose="02020603050405020304" pitchFamily="18" charset="0"/>
                      </a:rPr>
                      <m:t>≠</m:t>
                    </m:r>
                    <m:r>
                      <a:rPr lang="it-IT" sz="2500" b="1" i="1">
                        <a:latin typeface="Cambria Math" panose="02040503050406030204" pitchFamily="18" charset="0"/>
                        <a:ea typeface="Calibri" panose="020F0502020204030204" pitchFamily="34" charset="0"/>
                        <a:cs typeface="Times New Roman" panose="02020603050405020304" pitchFamily="18" charset="0"/>
                      </a:rPr>
                      <m:t>𝟎</m:t>
                    </m:r>
                  </m:oMath>
                </a14:m>
                <a:r>
                  <a:rPr lang="it-IT" sz="2500" b="1">
                    <a:latin typeface="Calibri" panose="020F0502020204030204" pitchFamily="34" charset="0"/>
                    <a:ea typeface="Calibri" panose="020F0502020204030204" pitchFamily="34" charset="0"/>
                    <a:cs typeface="Calibri" panose="020F0502020204030204" pitchFamily="34" charset="0"/>
                  </a:rPr>
                  <a:t>} </a:t>
                </a:r>
              </a:p>
              <a:p>
                <a:endParaRPr lang="it-IT"/>
              </a:p>
            </p:txBody>
          </p:sp>
        </mc:Choice>
        <mc:Fallback xmlns="">
          <p:sp>
            <p:nvSpPr>
              <p:cNvPr id="17" name="Segnaposto contenuto 2">
                <a:extLst>
                  <a:ext uri="{FF2B5EF4-FFF2-40B4-BE49-F238E27FC236}">
                    <a16:creationId xmlns:a16="http://schemas.microsoft.com/office/drawing/2014/main" id="{A03270A3-9336-4595-AEA5-CEC1929C46EC}"/>
                  </a:ext>
                </a:extLst>
              </p:cNvPr>
              <p:cNvSpPr txBox="1">
                <a:spLocks noRot="1" noChangeAspect="1" noMove="1" noResize="1" noEditPoints="1" noAdjustHandles="1" noChangeArrowheads="1" noChangeShapeType="1" noTextEdit="1"/>
              </p:cNvSpPr>
              <p:nvPr/>
            </p:nvSpPr>
            <p:spPr>
              <a:xfrm>
                <a:off x="3419979" y="1581149"/>
                <a:ext cx="8364629" cy="3827405"/>
              </a:xfrm>
              <a:prstGeom prst="rect">
                <a:avLst/>
              </a:prstGeom>
              <a:blipFill>
                <a:blip r:embed="rId2"/>
                <a:stretch>
                  <a:fillRect l="-1166" t="-1911" r="-1239"/>
                </a:stretch>
              </a:blipFill>
            </p:spPr>
            <p:txBody>
              <a:bodyPr/>
              <a:lstStyle/>
              <a:p>
                <a:r>
                  <a:rPr lang="it-IT">
                    <a:noFill/>
                  </a:rPr>
                  <a:t> </a:t>
                </a:r>
              </a:p>
            </p:txBody>
          </p:sp>
        </mc:Fallback>
      </mc:AlternateContent>
      <p:pic>
        <p:nvPicPr>
          <p:cNvPr id="1026" name="Picture 2" descr="Diagramma di Venn di alcuni insiemi numerici notevoli">
            <a:extLst>
              <a:ext uri="{FF2B5EF4-FFF2-40B4-BE49-F238E27FC236}">
                <a16:creationId xmlns:a16="http://schemas.microsoft.com/office/drawing/2014/main" id="{3ABD25D8-7D06-CF76-121F-F509C5A1AF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639" y="2363020"/>
            <a:ext cx="3113855" cy="3113855"/>
          </a:xfrm>
          <a:prstGeom prst="rect">
            <a:avLst/>
          </a:prstGeom>
          <a:noFill/>
          <a:ln w="25400">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253830"/>
      </p:ext>
    </p:extLst>
  </p:cSld>
  <p:clrMapOvr>
    <a:masterClrMapping/>
  </p:clrMapOvr>
</p:sld>
</file>

<file path=ppt/theme/theme1.xml><?xml version="1.0" encoding="utf-8"?>
<a:theme xmlns:a="http://schemas.openxmlformats.org/drawingml/2006/main" name="Cornice">
  <a:themeElements>
    <a:clrScheme name="Cornic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ornic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ornic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docProps/app.xml><?xml version="1.0" encoding="utf-8"?>
<Properties xmlns="http://schemas.openxmlformats.org/officeDocument/2006/extended-properties" xmlns:vt="http://schemas.openxmlformats.org/officeDocument/2006/docPropsVTypes">
  <Template>TM03457475[[fn=Cornice]]</Template>
  <TotalTime>1650</TotalTime>
  <Words>2672</Words>
  <Application>Microsoft Office PowerPoint</Application>
  <PresentationFormat>Widescreen</PresentationFormat>
  <Paragraphs>179</Paragraphs>
  <Slides>38</Slides>
  <Notes>0</Notes>
  <HiddenSlides>0</HiddenSlides>
  <MMClips>1</MMClips>
  <ScaleCrop>false</ScaleCrop>
  <HeadingPairs>
    <vt:vector size="6" baseType="variant">
      <vt:variant>
        <vt:lpstr>Caratteri utilizzati</vt:lpstr>
      </vt:variant>
      <vt:variant>
        <vt:i4>14</vt:i4>
      </vt:variant>
      <vt:variant>
        <vt:lpstr>Tema</vt:lpstr>
      </vt:variant>
      <vt:variant>
        <vt:i4>1</vt:i4>
      </vt:variant>
      <vt:variant>
        <vt:lpstr>Titoli diapositive</vt:lpstr>
      </vt:variant>
      <vt:variant>
        <vt:i4>38</vt:i4>
      </vt:variant>
    </vt:vector>
  </HeadingPairs>
  <TitlesOfParts>
    <vt:vector size="53" baseType="lpstr">
      <vt:lpstr>Abadi</vt:lpstr>
      <vt:lpstr>Arial</vt:lpstr>
      <vt:lpstr>Arial</vt:lpstr>
      <vt:lpstr>Calibri</vt:lpstr>
      <vt:lpstr>Cambria Math</vt:lpstr>
      <vt:lpstr>Corbel</vt:lpstr>
      <vt:lpstr>Georgia</vt:lpstr>
      <vt:lpstr>Georgia</vt:lpstr>
      <vt:lpstr>Google Sans</vt:lpstr>
      <vt:lpstr>inherit</vt:lpstr>
      <vt:lpstr>KaTeX_Main</vt:lpstr>
      <vt:lpstr>Roboto</vt:lpstr>
      <vt:lpstr>Times New Roman</vt:lpstr>
      <vt:lpstr>Wingdings 2</vt:lpstr>
      <vt:lpstr>Cornice</vt:lpstr>
      <vt:lpstr>Il pigreco  e la sua storia </vt:lpstr>
      <vt:lpstr>Presentazione standard di PowerPoint</vt:lpstr>
      <vt:lpstr>Presentazione standard di PowerPoint</vt:lpstr>
      <vt:lpstr>Presentazione standard di PowerPoint</vt:lpstr>
      <vt:lpstr>Presentazione standard di PowerPoint</vt:lpstr>
      <vt:lpstr>π perché questo nome</vt:lpstr>
      <vt:lpstr>π cosa rappresenta</vt:lpstr>
      <vt:lpstr>π cos’è</vt:lpstr>
      <vt:lpstr>Estensione dei campi numerici</vt:lpstr>
      <vt:lpstr>Presentazione standard di PowerPoint</vt:lpstr>
      <vt:lpstr>I numeri irrazionali</vt:lpstr>
      <vt:lpstr>I numeri irrazionali</vt:lpstr>
      <vt:lpstr>numeri algebrici  numeri trascendenti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Pigreco e la sua storia</dc:title>
  <dc:creator>Bruno Pizzamei</dc:creator>
  <cp:lastModifiedBy>Bruno Pizzamei</cp:lastModifiedBy>
  <cp:revision>38</cp:revision>
  <dcterms:created xsi:type="dcterms:W3CDTF">2022-03-15T15:48:18Z</dcterms:created>
  <dcterms:modified xsi:type="dcterms:W3CDTF">2023-03-12T17:14:30Z</dcterms:modified>
</cp:coreProperties>
</file>