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322" r:id="rId5"/>
    <p:sldId id="327" r:id="rId6"/>
    <p:sldId id="323" r:id="rId7"/>
    <p:sldId id="324" r:id="rId8"/>
    <p:sldId id="325" r:id="rId9"/>
    <p:sldId id="326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</p:sldIdLst>
  <p:sldSz cx="12188825" cy="6858000"/>
  <p:notesSz cx="6858000" cy="9144000"/>
  <p:custDataLst>
    <p:tags r:id="rId24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581" autoAdjust="0"/>
  </p:normalViewPr>
  <p:slideViewPr>
    <p:cSldViewPr showGuides="1">
      <p:cViewPr varScale="1">
        <p:scale>
          <a:sx n="102" d="100"/>
          <a:sy n="102" d="100"/>
        </p:scale>
        <p:origin x="486" y="10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A31192-5C1A-4D1E-83CD-FBAA17116ACE}" type="datetime1">
              <a:rPr lang="it-IT" smtClean="0"/>
              <a:t>12/03/2023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C880-87DE-4D7F-82E8-2A5D0CD77749}" type="datetime1">
              <a:rPr lang="it-IT" smtClean="0"/>
              <a:pPr/>
              <a:t>12/03/2023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448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882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68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470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94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873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994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68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502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661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11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67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15060267-3B74-470C-8857-1BDDE91554E4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F4CDB-8A42-436E-999E-67EA6676D83D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7ED01-22BC-43D5-8746-C6246B55371C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A743E-F8D3-4A28-B436-33CAFB216ED5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2C9E6-A4AB-4F50-85F0-4484165E64E4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CE081-ED4F-488C-B51E-03C6CEFB4A8D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6C9A41-3DAF-4EB3-8056-2410CA032106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C469B-693B-42EA-900C-27336344411A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2808C-7125-4773-9222-1A025CB59245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47E9F-7A5D-4427-8C68-7EBD2C859FC2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AABDDD-7B8E-47C2-91F5-CF9357A8DC9D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B975B9A-FC7F-4393-93DB-38FE41E8CE3C}" type="datetime1">
              <a:rPr lang="it-IT" noProof="0" smtClean="0"/>
              <a:t>12/03/2023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032248"/>
          </a:xfrm>
        </p:spPr>
        <p:txBody>
          <a:bodyPr rtlCol="0"/>
          <a:lstStyle/>
          <a:p>
            <a:pPr rtl="0"/>
            <a:r>
              <a:rPr lang="it-IT" dirty="0"/>
              <a:t>CALCOLO DEL </a:t>
            </a:r>
            <a:r>
              <a:rPr lang="el-GR" dirty="0"/>
              <a:t>π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4293096"/>
            <a:ext cx="8229600" cy="1219200"/>
          </a:xfrm>
        </p:spPr>
        <p:txBody>
          <a:bodyPr rtlCol="0"/>
          <a:lstStyle/>
          <a:p>
            <a:pPr rtl="0"/>
            <a:r>
              <a:rPr lang="it-IT" dirty="0"/>
              <a:t>Proviamo ad effettuare un calcolo con metodi aritmetici (no funzioni trigonometriche, no algebra, solo geometria elementare e calcolatrice)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13"/>
              <p:cNvSpPr>
                <a:spLocks noGrp="1"/>
              </p:cNvSpPr>
              <p:nvPr>
                <p:ph sz="half"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 marL="0" lvl="0" indent="0" rtl="0">
                  <a:buNone/>
                </a:pPr>
                <a:r>
                  <a:rPr lang="it-IT" dirty="0"/>
                  <a:t>Prendiamo in considerazione il triangolo NCP. Conosciamo NC (pari al raggio, ovvero 1) e anche PC, che è metà lato e, per quanto detto prima, varrà 0.5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Grazie al teorema di Pitagora possiamo calcolare PN (apotema) con la formula </a:t>
                </a:r>
                <a:r>
                  <a:rPr lang="it-IT" b="0" i="0" dirty="0">
                    <a:latin typeface="+mj-lt"/>
                  </a:rPr>
                  <a:t>PN=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0.5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=0.87~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Segnaposto contenuto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207" t="-2963" r="-37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50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it-IT" dirty="0"/>
              <a:t>Ora sappiamo che NP=0.87.</a:t>
            </a:r>
          </a:p>
          <a:p>
            <a:pPr marL="0" lvl="0" indent="0" rtl="0">
              <a:buNone/>
            </a:pPr>
            <a:r>
              <a:rPr lang="it-IT" dirty="0"/>
              <a:t>Se guardiamo la figura vediamo che ON vale 1 (il raggio) e siccome i triangoli sono simili con una  proporzione possiamo calcolare OK, ovvero la metà del lato dell’esagono circoscritto.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2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1504781" y="1905000"/>
            <a:ext cx="4419599" cy="4572000"/>
          </a:xfrm>
        </p:spPr>
        <p:txBody>
          <a:bodyPr rtlCol="0">
            <a:normAutofit lnSpcReduction="10000"/>
          </a:bodyPr>
          <a:lstStyle/>
          <a:p>
            <a:pPr marL="0" lvl="0" indent="0" rtl="0">
              <a:buNone/>
            </a:pPr>
            <a:r>
              <a:rPr lang="it-IT" dirty="0"/>
              <a:t>Per gli scettici ed i curiosi:</a:t>
            </a:r>
          </a:p>
          <a:p>
            <a:pPr marL="0" lvl="0" indent="0" rtl="0">
              <a:buNone/>
            </a:pPr>
            <a:r>
              <a:rPr lang="it-IT" dirty="0"/>
              <a:t>NP:NO=PC:OK</a:t>
            </a:r>
          </a:p>
          <a:p>
            <a:pPr marL="0" lvl="0" indent="0" rtl="0">
              <a:buNone/>
            </a:pPr>
            <a:r>
              <a:rPr lang="it-IT" dirty="0"/>
              <a:t>Da cui</a:t>
            </a:r>
          </a:p>
          <a:p>
            <a:pPr marL="0" lvl="0" indent="0" rtl="0">
              <a:buNone/>
            </a:pPr>
            <a:r>
              <a:rPr lang="it-IT" dirty="0"/>
              <a:t>0.87:1=0.5:OK</a:t>
            </a:r>
          </a:p>
          <a:p>
            <a:pPr marL="0" lvl="0" indent="0" rtl="0">
              <a:buNone/>
            </a:pPr>
            <a:r>
              <a:rPr lang="it-IT" dirty="0"/>
              <a:t>E quindi</a:t>
            </a:r>
          </a:p>
          <a:p>
            <a:pPr marL="0" lvl="0" indent="0" rtl="0">
              <a:buNone/>
            </a:pPr>
            <a:r>
              <a:rPr lang="it-IT" dirty="0"/>
              <a:t>OK=(1*0.5)/0.87=0.57</a:t>
            </a:r>
          </a:p>
          <a:p>
            <a:pPr marL="0" lvl="0" indent="0" rtl="0">
              <a:buNone/>
            </a:pPr>
            <a:r>
              <a:rPr lang="it-IT" dirty="0"/>
              <a:t>E il lato = 0.57*2=1.14</a:t>
            </a:r>
          </a:p>
          <a:p>
            <a:pPr marL="0" lvl="0" indent="0" rtl="0">
              <a:buNone/>
            </a:pPr>
            <a:r>
              <a:rPr lang="it-IT" dirty="0"/>
              <a:t>Finalmente il perimetro = 1.14*6=6.84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9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egnaposto contenuto 13"/>
              <p:cNvSpPr>
                <a:spLocks noGrp="1"/>
              </p:cNvSpPr>
              <p:nvPr>
                <p:ph sz="half" idx="1"/>
              </p:nvPr>
            </p:nvSpPr>
            <p:spPr/>
            <p:txBody>
              <a:bodyPr rtlCol="0">
                <a:normAutofit/>
              </a:bodyPr>
              <a:lstStyle/>
              <a:p>
                <a:pPr marL="0" lvl="0" indent="0" rtl="0">
                  <a:buNone/>
                </a:pPr>
                <a:r>
                  <a:rPr lang="it-IT" dirty="0"/>
                  <a:t>Riepilogiamo: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Perimetro esagono inscritto=6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Perimetro esagono circoscritto=6.84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Media=6.42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Come prima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6.42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=3.21</m:t>
                    </m:r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pPr marL="0" lvl="0" indent="0" rtl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14" name="Segnaposto contenuto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207" t="-20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889FEC7-2BFA-2BCA-BCAF-55578BDB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F3CC74-16BD-7C5A-60FB-3CB9A4C5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Abbiamo visto come si può (tentare) di calcolare il </a:t>
            </a:r>
            <a:r>
              <a:rPr lang="el-GR" dirty="0"/>
              <a:t>π</a:t>
            </a:r>
            <a:r>
              <a:rPr lang="it-IT" dirty="0"/>
              <a:t>, anche se ci siamo limitati a solo due casi perché erano risolvibili con l’aritmetica e non necessitavano di formule quali trigonometria (o peggio)</a:t>
            </a:r>
          </a:p>
          <a:p>
            <a:r>
              <a:rPr lang="it-IT" dirty="0"/>
              <a:t>Il sistema sembra essere corretto perché siamo arrivati ad un risultato ragionevolmente valido</a:t>
            </a:r>
          </a:p>
          <a:p>
            <a:r>
              <a:rPr lang="it-IT" dirty="0"/>
              <a:t>Abbiamo anche notato come basti passare dal quadrato all’esagono, come figure di approssimazione, per far convergere il risultato verso il fatidico 3.14 (approssimazione usuale quando si parla di questo numero)</a:t>
            </a:r>
          </a:p>
        </p:txBody>
      </p:sp>
    </p:spTree>
    <p:extLst>
      <p:ext uri="{BB962C8B-B14F-4D97-AF65-F5344CB8AC3E}">
        <p14:creationId xmlns:p14="http://schemas.microsoft.com/office/powerpoint/2010/main" val="16596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889FEC7-2BFA-2BCA-BCAF-55578BDB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DF3CC74-16BD-7C5A-60FB-3CB9A4C5A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Naturalmente il metodo proposto era solo dimostrativo, e nell’era dei computer si fa ricorso a sistemi più sofisticati.</a:t>
            </a:r>
          </a:p>
          <a:p>
            <a:pPr marL="0" indent="0">
              <a:buNone/>
            </a:pPr>
            <a:r>
              <a:rPr lang="it-IT" dirty="0"/>
              <a:t>Ad esempio si calcolano sviluppi in serie, ovvero si usano delle formule ricorsive che tendono a migliorare il risultato man mano che vengono ricalcolate. Una, proposta in rete, è quella di </a:t>
            </a:r>
            <a:r>
              <a:rPr lang="it-IT" dirty="0" err="1"/>
              <a:t>Madhava</a:t>
            </a:r>
            <a:r>
              <a:rPr lang="it-IT" dirty="0"/>
              <a:t>-Leibniz: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Vediamo cosa succede proponendo il calcolo ad un foglio Excel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DDC6F3-75DA-ED73-8DE8-DB0713A54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33" y="4221088"/>
            <a:ext cx="8058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8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D07A9-C455-A5B5-0B12-1C879238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61AC71-959B-7A84-8383-80D5E340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B2E0AF-6715-C913-A10E-CEDEA920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96" y="463316"/>
            <a:ext cx="8522831" cy="59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6E444-620B-7388-4197-E5C20F9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B1292B-1F25-0CE5-18B8-766BEDAF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5517232"/>
            <a:ext cx="9134391" cy="50256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1087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032248"/>
          </a:xfrm>
        </p:spPr>
        <p:txBody>
          <a:bodyPr rtlCol="0"/>
          <a:lstStyle/>
          <a:p>
            <a:pPr rtl="0"/>
            <a:r>
              <a:rPr lang="it-IT" dirty="0"/>
              <a:t>CALCOLO DEL </a:t>
            </a:r>
            <a:r>
              <a:rPr lang="el-GR" dirty="0"/>
              <a:t>π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4293096"/>
            <a:ext cx="8229600" cy="12192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it-IT" dirty="0"/>
              <a:t>Ricordiamo, prima di cominciare, che il </a:t>
            </a:r>
            <a:r>
              <a:rPr lang="el-GR" dirty="0"/>
              <a:t>π</a:t>
            </a:r>
            <a:r>
              <a:rPr lang="it-IT" dirty="0"/>
              <a:t> </a:t>
            </a:r>
            <a:r>
              <a:rPr lang="it-IT" dirty="0" err="1"/>
              <a:t>e’</a:t>
            </a:r>
            <a:r>
              <a:rPr lang="it-IT" dirty="0"/>
              <a:t> il rapporto fra la circonferenza e il diametro. Nel calcolo che andremo ad effettuare il diametro del cerchio vale 2 perché il cerchio ha raggio unitario</a:t>
            </a:r>
          </a:p>
        </p:txBody>
      </p:sp>
    </p:spTree>
    <p:extLst>
      <p:ext uri="{BB962C8B-B14F-4D97-AF65-F5344CB8AC3E}">
        <p14:creationId xmlns:p14="http://schemas.microsoft.com/office/powerpoint/2010/main" val="27667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Premessa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572001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it-IT" dirty="0"/>
              <a:t>Un sistema intuitivo prevede di disegnare un cerchio e quindi INSCRIVERE e CIRCOSCRIVERE due figure regolari uguali, facilmente calcolabili (noi useremo prima il quadrato e poi rifaremo il calcolo con l’esagono che ha più lati e quindi ci permette di avere una maggior precisione).</a:t>
            </a:r>
          </a:p>
          <a:p>
            <a:pPr marL="0" lvl="0" indent="0" rtl="0">
              <a:buNone/>
            </a:pPr>
            <a:r>
              <a:rPr lang="it-IT" dirty="0"/>
              <a:t>Per ogni figura calcoleremo il rapporto del suo PERIMETRO con il diametro del cerchio.</a:t>
            </a:r>
          </a:p>
          <a:p>
            <a:pPr marL="0" lvl="0" indent="0" rtl="0">
              <a:buNone/>
            </a:pPr>
            <a:r>
              <a:rPr lang="it-IT" dirty="0"/>
              <a:t>Quindi faremo la media dei due risultati ottenuti sullo stesso tipo di figura.</a:t>
            </a:r>
          </a:p>
          <a:p>
            <a:pPr marL="0" lvl="0" indent="0" rtl="0">
              <a:buNone/>
            </a:pPr>
            <a:r>
              <a:rPr lang="it-IT" dirty="0"/>
              <a:t>Archimede di Siracusa lo usò (in forma più sofisticata). Il calcolo prende il nome di METODO DI ESAUSTIONE.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Il quadrato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lvl="0" indent="0" rtl="0">
              <a:buNone/>
            </a:pPr>
            <a:r>
              <a:rPr lang="it-IT" dirty="0"/>
              <a:t>Qui a destra un disegno che spiega il concetto utilizzando due quadrati, uno circoscritto (ABCD) ed uno inscritto (EFGH).</a:t>
            </a:r>
          </a:p>
          <a:p>
            <a:pPr marL="0" lvl="0" indent="0" rtl="0">
              <a:buNone/>
            </a:pPr>
            <a:r>
              <a:rPr lang="it-IT" dirty="0"/>
              <a:t>Quello circoscritto avrà un perimetro MAGGIORE della circonferenza, quello iscritto MINORE.</a:t>
            </a:r>
          </a:p>
          <a:p>
            <a:pPr marL="0" lvl="0" indent="0" rtl="0">
              <a:buNone/>
            </a:pPr>
            <a:r>
              <a:rPr lang="it-IT" dirty="0"/>
              <a:t>Poniamo il raggio del cerchio pari ad 1 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DDF9C6FF-6D49-2E3D-BE1B-9139ADF97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1890048"/>
            <a:ext cx="4104455" cy="4088380"/>
          </a:xfrm>
        </p:spPr>
      </p:pic>
    </p:spTree>
    <p:extLst>
      <p:ext uri="{BB962C8B-B14F-4D97-AF65-F5344CB8AC3E}">
        <p14:creationId xmlns:p14="http://schemas.microsoft.com/office/powerpoint/2010/main" val="525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Il quadrato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it-IT" dirty="0"/>
              <a:t>I calcoli dovrebbero esser banali perché stiamo parlando di dimensioni che risultano evidenti dal disegno.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DDF9C6FF-6D49-2E3D-BE1B-9139ADF97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1890048"/>
            <a:ext cx="4104455" cy="4088380"/>
          </a:xfrm>
        </p:spPr>
      </p:pic>
    </p:spTree>
    <p:extLst>
      <p:ext uri="{BB962C8B-B14F-4D97-AF65-F5344CB8AC3E}">
        <p14:creationId xmlns:p14="http://schemas.microsoft.com/office/powerpoint/2010/main" val="3346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Il quadrato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1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1" y="1905000"/>
                <a:ext cx="4419599" cy="4692351"/>
              </a:xfrm>
            </p:spPr>
            <p:txBody>
              <a:bodyPr rtlCol="0">
                <a:normAutofit lnSpcReduction="10000"/>
              </a:bodyPr>
              <a:lstStyle/>
              <a:p>
                <a:pPr marL="0" lvl="0" indent="0" rtl="0">
                  <a:buNone/>
                </a:pPr>
                <a:r>
                  <a:rPr lang="it-IT" dirty="0"/>
                  <a:t>Il lato del quadrato circoscritto vale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dirty="0"/>
                  <a:t>.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Di conseguenza il perimetro sarà: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2∗4=8</m:t>
                    </m:r>
                  </m:oMath>
                </a14:m>
                <a:endParaRPr lang="it-IT" dirty="0"/>
              </a:p>
              <a:p>
                <a:pPr marL="0" lvl="0" indent="0" rtl="0">
                  <a:buNone/>
                </a:pPr>
                <a:r>
                  <a:rPr lang="it-IT" dirty="0"/>
                  <a:t>Per quello inscritto notiamo che il lato è la diagonale del quadrato OEBF, di lato 1. Perciò vale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1∗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=1.41~</m:t>
                    </m:r>
                  </m:oMath>
                </a14:m>
                <a:r>
                  <a:rPr lang="it-IT" dirty="0"/>
                  <a:t> Di conseguenza il perimetro è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4∗1.41=5.64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endParaRPr lang="it-IT" dirty="0"/>
              </a:p>
              <a:p>
                <a:pPr marL="0" lvl="0" indent="0" rtl="0">
                  <a:buNone/>
                </a:pPr>
                <a:r>
                  <a:rPr lang="it-IT" dirty="0"/>
                  <a:t>Il nostro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dirty="0"/>
                  <a:t> sarà la media, ovvero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(8+5.64)/2/2=3.41</m:t>
                    </m:r>
                  </m:oMath>
                </a14:m>
                <a:endParaRPr lang="it-IT" dirty="0"/>
              </a:p>
              <a:p>
                <a:pPr marL="0" lvl="0" indent="0" rtl="0">
                  <a:buNone/>
                </a:pPr>
                <a:endParaRPr lang="it-IT" dirty="0"/>
              </a:p>
            </p:txBody>
          </p:sp>
        </mc:Choice>
        <mc:Fallback xmlns="">
          <p:sp>
            <p:nvSpPr>
              <p:cNvPr id="14" name="Segnaposto contenuto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1" y="1905000"/>
                <a:ext cx="4419599" cy="4692351"/>
              </a:xfrm>
              <a:blipFill>
                <a:blip r:embed="rId3"/>
                <a:stretch>
                  <a:fillRect l="-2207" t="-2601" r="-38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DDF9C6FF-6D49-2E3D-BE1B-9139ADF97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1890048"/>
            <a:ext cx="4104455" cy="4088380"/>
          </a:xfrm>
        </p:spPr>
      </p:pic>
    </p:spTree>
    <p:extLst>
      <p:ext uri="{BB962C8B-B14F-4D97-AF65-F5344CB8AC3E}">
        <p14:creationId xmlns:p14="http://schemas.microsoft.com/office/powerpoint/2010/main" val="255904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lvl="0" indent="0" rtl="0">
              <a:buNone/>
            </a:pPr>
            <a:r>
              <a:rPr lang="it-IT" dirty="0"/>
              <a:t>Qui a destra la soluzione con due esagoni, uno circoscritto (IJKLNH) ed uno inscritto (ABCDEF).</a:t>
            </a:r>
          </a:p>
          <a:p>
            <a:pPr marL="0" lvl="0" indent="0" rtl="0">
              <a:buNone/>
            </a:pPr>
            <a:r>
              <a:rPr lang="it-IT" dirty="0"/>
              <a:t>Come prima quello circoscritto avrà un perimetro MAGGIORE della circonferenza, quello iscritto MINORE.</a:t>
            </a:r>
          </a:p>
          <a:p>
            <a:pPr marL="0" lvl="0" indent="0" rtl="0">
              <a:buNone/>
            </a:pPr>
            <a:r>
              <a:rPr lang="it-IT" dirty="0"/>
              <a:t>Poniamo il raggio del cerchio pari ad 1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egnaposto contenuto 13"/>
              <p:cNvSpPr>
                <a:spLocks noGrp="1"/>
              </p:cNvSpPr>
              <p:nvPr>
                <p:ph sz="half" idx="1"/>
              </p:nvPr>
            </p:nvSpPr>
            <p:spPr/>
            <p:txBody>
              <a:bodyPr rtlCol="0">
                <a:normAutofit fontScale="92500"/>
              </a:bodyPr>
              <a:lstStyle/>
              <a:p>
                <a:pPr marL="0" lvl="0" indent="0" rtl="0">
                  <a:buNone/>
                </a:pPr>
                <a:r>
                  <a:rPr lang="it-IT" dirty="0"/>
                  <a:t>Partiamo dall’esagono inscritto. Notiamo che se consideriamo le diagonali, è costituito da 6 triangoli uguali ed equilateri (perché il loro angolo al vertice 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endParaRPr lang="it-IT" dirty="0"/>
              </a:p>
              <a:p>
                <a:pPr marL="0" lvl="0" indent="0" rtl="0">
                  <a:buNone/>
                </a:pPr>
                <a:r>
                  <a:rPr lang="it-IT" dirty="0"/>
                  <a:t>Ne consegue che il lato (ad esempio CD) è pari ad 1 (come il raggio).</a:t>
                </a:r>
              </a:p>
              <a:p>
                <a:pPr marL="0" lvl="0" indent="0" rtl="0">
                  <a:buNone/>
                </a:pPr>
                <a:r>
                  <a:rPr lang="it-IT" dirty="0"/>
                  <a:t>Di conseguenza il perimetro è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6∗1=6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4" name="Segnaposto contenuto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793" t="-19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0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L’esagono</a:t>
            </a:r>
            <a:endParaRPr lang="it-IT" dirty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0" lvl="0" indent="0" rtl="0">
              <a:buNone/>
            </a:pPr>
            <a:r>
              <a:rPr lang="it-IT" dirty="0"/>
              <a:t>Per quello circoscritto (ad esempio LNK) la situazione si complica. Infatti conosciamo solo l’apotema (ad esempio ON) che è pari ad 1.</a:t>
            </a:r>
          </a:p>
          <a:p>
            <a:pPr marL="0" lvl="0" indent="0" rtl="0">
              <a:buNone/>
            </a:pPr>
            <a:r>
              <a:rPr lang="it-IT" dirty="0"/>
              <a:t>Per fortuna i triangoli sono simili e quindi potremo partire da quello interno (ovvero dell’esagono inscritto) per calcolare quello esterno (dell’esagono circoscritto)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F62A9-6D0D-A4C1-D4F5-4947E27B7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6" y="2084642"/>
            <a:ext cx="4133397" cy="369919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05A408-2D60-8481-FC57-4F2CFAA8AD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dello dello schema Atomo bl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6959_TF03460636.potx" id="{9198CF58-3EDC-45DA-B206-EB290C0352EB}" vid="{A7C1743F-C005-4E6C-8B63-B1C098AEFEE8}"/>
    </a:ext>
  </a:extLst>
</a:theme>
</file>

<file path=ppt/theme/theme2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9C11C-71DC-49B6-ACD8-27E3AE088D14}">
  <ds:schemaRefs>
    <ds:schemaRef ds:uri="40262f94-9f35-4ac3-9a90-690165a166b7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4f35948-e619-41b3-aa29-22878b09cf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schema Atomo blu</Template>
  <TotalTime>150</TotalTime>
  <Words>781</Words>
  <Application>Microsoft Office PowerPoint</Application>
  <PresentationFormat>Personalizzato</PresentationFormat>
  <Paragraphs>76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Century Gothic</vt:lpstr>
      <vt:lpstr>Modello dello schema Atomo blu</vt:lpstr>
      <vt:lpstr>CALCOLO DEL π</vt:lpstr>
      <vt:lpstr>CALCOLO DEL π</vt:lpstr>
      <vt:lpstr>Premessa</vt:lpstr>
      <vt:lpstr>Il quadrato</vt:lpstr>
      <vt:lpstr>Il quadrato</vt:lpstr>
      <vt:lpstr>Il quadrato</vt:lpstr>
      <vt:lpstr>L’esagono</vt:lpstr>
      <vt:lpstr>L’esagono</vt:lpstr>
      <vt:lpstr>L’esagono</vt:lpstr>
      <vt:lpstr>L’esagono</vt:lpstr>
      <vt:lpstr>L’esagono</vt:lpstr>
      <vt:lpstr>L’esagono</vt:lpstr>
      <vt:lpstr>L’esagono</vt:lpstr>
      <vt:lpstr>Esperienza</vt:lpstr>
      <vt:lpstr>Esperienza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CALCOLO DEL π</dc:title>
  <dc:creator>G S</dc:creator>
  <cp:lastModifiedBy>G S</cp:lastModifiedBy>
  <cp:revision>7</cp:revision>
  <dcterms:created xsi:type="dcterms:W3CDTF">2023-03-10T17:21:38Z</dcterms:created>
  <dcterms:modified xsi:type="dcterms:W3CDTF">2023-03-12T16:12:52Z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